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78" r:id="rId2"/>
    <p:sldId id="279" r:id="rId3"/>
    <p:sldId id="297" r:id="rId4"/>
    <p:sldId id="314" r:id="rId5"/>
    <p:sldId id="284" r:id="rId6"/>
    <p:sldId id="319" r:id="rId7"/>
    <p:sldId id="302" r:id="rId8"/>
    <p:sldId id="285" r:id="rId9"/>
    <p:sldId id="286" r:id="rId10"/>
    <p:sldId id="328" r:id="rId11"/>
    <p:sldId id="288" r:id="rId12"/>
    <p:sldId id="320" r:id="rId13"/>
    <p:sldId id="295" r:id="rId14"/>
    <p:sldId id="321" r:id="rId15"/>
    <p:sldId id="290" r:id="rId16"/>
    <p:sldId id="306" r:id="rId17"/>
    <p:sldId id="307" r:id="rId18"/>
    <p:sldId id="323" r:id="rId19"/>
    <p:sldId id="291" r:id="rId20"/>
    <p:sldId id="301" r:id="rId21"/>
    <p:sldId id="303" r:id="rId22"/>
    <p:sldId id="322" r:id="rId23"/>
    <p:sldId id="287" r:id="rId24"/>
    <p:sldId id="293" r:id="rId25"/>
    <p:sldId id="305" r:id="rId26"/>
    <p:sldId id="324" r:id="rId27"/>
    <p:sldId id="308" r:id="rId28"/>
    <p:sldId id="309" r:id="rId29"/>
    <p:sldId id="315" r:id="rId30"/>
    <p:sldId id="325" r:id="rId31"/>
    <p:sldId id="304" r:id="rId32"/>
    <p:sldId id="326" r:id="rId33"/>
    <p:sldId id="299" r:id="rId34"/>
    <p:sldId id="311" r:id="rId35"/>
    <p:sldId id="327" r:id="rId36"/>
    <p:sldId id="300" r:id="rId37"/>
    <p:sldId id="312" r:id="rId38"/>
    <p:sldId id="31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AD62EBA-ACFA-4D3B-8090-6F7F1AAE3AF8}">
          <p14:sldIdLst>
            <p14:sldId id="278"/>
            <p14:sldId id="279"/>
            <p14:sldId id="297"/>
          </p14:sldIdLst>
        </p14:section>
        <p14:section name="Presentation" id="{37D48990-819A-4CB4-98B5-CE25C94C5A90}">
          <p14:sldIdLst>
            <p14:sldId id="314"/>
            <p14:sldId id="284"/>
            <p14:sldId id="319"/>
            <p14:sldId id="302"/>
            <p14:sldId id="285"/>
            <p14:sldId id="286"/>
            <p14:sldId id="328"/>
            <p14:sldId id="288"/>
            <p14:sldId id="320"/>
            <p14:sldId id="295"/>
            <p14:sldId id="321"/>
            <p14:sldId id="290"/>
            <p14:sldId id="306"/>
            <p14:sldId id="307"/>
            <p14:sldId id="323"/>
            <p14:sldId id="291"/>
            <p14:sldId id="301"/>
            <p14:sldId id="303"/>
            <p14:sldId id="322"/>
            <p14:sldId id="287"/>
            <p14:sldId id="293"/>
            <p14:sldId id="305"/>
            <p14:sldId id="324"/>
            <p14:sldId id="308"/>
            <p14:sldId id="309"/>
            <p14:sldId id="315"/>
            <p14:sldId id="325"/>
            <p14:sldId id="304"/>
            <p14:sldId id="326"/>
            <p14:sldId id="299"/>
            <p14:sldId id="311"/>
            <p14:sldId id="327"/>
            <p14:sldId id="300"/>
            <p14:sldId id="312"/>
            <p14:sldId id="31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livier Marion" initials="OM" lastIdx="1" clrIdx="0">
    <p:extLst>
      <p:ext uri="{19B8F6BF-5375-455C-9EA6-DF929625EA0E}">
        <p15:presenceInfo xmlns:p15="http://schemas.microsoft.com/office/powerpoint/2012/main" userId="S-1-5-21-2000478354-706699826-725345543-64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8606" autoAdjust="0"/>
  </p:normalViewPr>
  <p:slideViewPr>
    <p:cSldViewPr snapToGrid="0">
      <p:cViewPr varScale="1">
        <p:scale>
          <a:sx n="61" d="100"/>
          <a:sy n="61" d="100"/>
        </p:scale>
        <p:origin x="152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701"/>
    </p:cViewPr>
  </p:notesTextViewPr>
  <p:notesViewPr>
    <p:cSldViewPr snapToGrid="0" showGuides="1">
      <p:cViewPr varScale="1">
        <p:scale>
          <a:sx n="96" d="100"/>
          <a:sy n="96" d="100"/>
        </p:scale>
        <p:origin x="251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ACC1221-5E9B-49E5-99E2-50126E6622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820271C-8129-4598-B3F3-BA65A69F6A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C10F3-4B2A-4B93-9FCD-6964D7CD0E5D}" type="datetimeFigureOut">
              <a:rPr lang="sv-SE" smtClean="0"/>
              <a:t>2018-12-12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CDE0E83A-26CA-4052-A907-D6A95E02D3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D3100AF-46C1-4517-B216-3DF21F0869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4CA791-5A2D-43F6-91E9-C2779DD860F0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480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142CCA-F011-46CA-B4AE-D8CB4AFC968E}" type="datetimeFigureOut">
              <a:rPr lang="en-GB" smtClean="0"/>
              <a:t>12/12/2018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1C740-7330-441A-80F0-A683365F9479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717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2488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8571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Features are relevant</a:t>
            </a:r>
            <a:r>
              <a:rPr lang="sv-SE" baseline="0" dirty="0" smtClean="0"/>
              <a:t> for this part as well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1030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2211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2068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41C740-7330-441A-80F0-A683365F9479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9451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304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To give an idea, </a:t>
            </a:r>
          </a:p>
          <a:p>
            <a:r>
              <a:rPr lang="sv-SE" dirty="0" smtClean="0"/>
              <a:t>The</a:t>
            </a:r>
            <a:r>
              <a:rPr lang="sv-SE" baseline="0" dirty="0" smtClean="0"/>
              <a:t> input mesh for test in ther papers consists in 300m per 300m area from Paris. It is represented by 1million triangles and two textures maps of 8192x8192 pixels. </a:t>
            </a:r>
          </a:p>
          <a:p>
            <a:r>
              <a:rPr lang="sv-SE" baseline="0" smtClean="0"/>
              <a:t>Equivalent of this in our Paris collada dataset is around 100k triangles, so about ten times lower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960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Set of computations performed at the beginning: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Ensures consistency for information extraction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Operations requiring the whole mesh</a:t>
            </a:r>
          </a:p>
          <a:p>
            <a:pPr marL="171450" indent="-171450">
              <a:buFontTx/>
              <a:buChar char="-"/>
            </a:pPr>
            <a:endParaRPr lang="sv-SE" baseline="0" dirty="0" smtClean="0"/>
          </a:p>
          <a:p>
            <a:pPr marL="0" indent="0">
              <a:buFontTx/>
              <a:buNone/>
            </a:pPr>
            <a:r>
              <a:rPr lang="sv-SE" baseline="0" dirty="0" smtClean="0"/>
              <a:t>Connectivity analysis: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Look into the mesh from a purely geometrical pov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Only effective in lower-quality meshes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Not all disconnected components are artefacts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Can be used in a training set for object classification</a:t>
            </a:r>
          </a:p>
          <a:p>
            <a:pPr marL="171450" indent="-171450">
              <a:buFontTx/>
              <a:buChar char="-"/>
            </a:pPr>
            <a:endParaRPr lang="sv-SE" baseline="0" dirty="0" smtClean="0"/>
          </a:p>
          <a:p>
            <a:pPr marL="0" indent="0">
              <a:buFontTx/>
              <a:buNone/>
            </a:pPr>
            <a:r>
              <a:rPr lang="sv-SE" baseline="0" dirty="0" smtClean="0"/>
              <a:t>Lower resolution leads to larger triangles and sharper angles</a:t>
            </a:r>
          </a:p>
          <a:p>
            <a:pPr marL="171450" indent="-171450">
              <a:buFontTx/>
              <a:buChar char="-"/>
            </a:pPr>
            <a:endParaRPr lang="sv-S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07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Critical step in the whole pipeline, as it gives the ground to segment the objects from</a:t>
            </a:r>
            <a:r>
              <a:rPr lang="sv-SE" baseline="0" dirty="0" smtClean="0"/>
              <a:t> or some semantics isolating trees</a:t>
            </a:r>
          </a:p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587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These features are found</a:t>
            </a:r>
            <a:r>
              <a:rPr lang="sv-SE" baseline="0" dirty="0" smtClean="0"/>
              <a:t> in previous works. </a:t>
            </a:r>
          </a:p>
          <a:p>
            <a:endParaRPr lang="sv-SE" baseline="0" dirty="0" smtClean="0"/>
          </a:p>
          <a:p>
            <a:r>
              <a:rPr lang="sv-SE" baseline="0" dirty="0" smtClean="0"/>
              <a:t>Should as trees in previous unsupervised approaches are often mislabelled as facades + roof</a:t>
            </a:r>
          </a:p>
          <a:p>
            <a:r>
              <a:rPr lang="sv-SE" baseline="0" dirty="0" smtClean="0"/>
              <a:t>-&gt; planarity not enough</a:t>
            </a:r>
          </a:p>
          <a:p>
            <a:endParaRPr lang="sv-SE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939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I designed these</a:t>
            </a:r>
            <a:r>
              <a:rPr lang="sv-SE" baseline="0" dirty="0" smtClean="0"/>
              <a:t> features to adapt to the problem</a:t>
            </a:r>
            <a:endParaRPr lang="sv-SE" dirty="0" smtClean="0"/>
          </a:p>
          <a:p>
            <a:r>
              <a:rPr lang="sv-SE" dirty="0" smtClean="0"/>
              <a:t>Might it be</a:t>
            </a:r>
            <a:r>
              <a:rPr lang="sv-SE" baseline="0" dirty="0" smtClean="0"/>
              <a:t> across this study or literature, unsupervised detection of trees truly represent a challenge. Some approaches overcome it using textures in supervised approaches while some geometrical properties of th mesh might be enough to detect the trees. </a:t>
            </a:r>
          </a:p>
          <a:p>
            <a:r>
              <a:rPr lang="sv-SE" baseline="0" dirty="0" smtClean="0"/>
              <a:t>HSV cause H corresponds to the chromatic circle and therefore a measure of green</a:t>
            </a:r>
          </a:p>
          <a:p>
            <a:r>
              <a:rPr lang="sv-SE" baseline="0" dirty="0" smtClean="0"/>
              <a:t>In the end, although it works a bit, mapped textures are often not a 100% green. Also a problem for winter....</a:t>
            </a:r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41C740-7330-441A-80F0-A683365F9479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918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/End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="" xmlns:a16="http://schemas.microsoft.com/office/drawing/2014/main" id="{03723239-4506-438E-9916-9065B987C7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654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1" y="3043682"/>
            <a:ext cx="10602912" cy="1260475"/>
          </a:xfrm>
        </p:spPr>
        <p:txBody>
          <a:bodyPr anchor="ctr" anchorCtr="0"/>
          <a:lstStyle>
            <a:lvl1pPr algn="ctr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8F3A841A-DED5-431F-A9C2-FCF84F532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1" y="4320199"/>
            <a:ext cx="10602912" cy="66021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1A7EC9-1777-4066-A6E9-ECA2E64C9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160000" y="4982164"/>
            <a:ext cx="1872000" cy="504000"/>
          </a:xfrm>
        </p:spPr>
        <p:txBody>
          <a:bodyPr anchor="t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49BF4D3A-CE28-431F-B2D0-D1B03967C2C0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CDFADD7-2814-49F4-8BCC-7F1ED6C849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Text Placeholder 3">
            <a:extLst>
              <a:ext uri="{FF2B5EF4-FFF2-40B4-BE49-F238E27FC236}">
                <a16:creationId xmlns="" xmlns:a16="http://schemas.microsoft.com/office/drawing/2014/main" id="{EA584F3F-4A87-4767-BCFF-966AB63544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25813" y="532408"/>
            <a:ext cx="6940373" cy="165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1947798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BF90923-1733-4F6F-A2FA-1A89A417B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882032"/>
            <a:ext cx="11090276" cy="532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31" y="1773238"/>
            <a:ext cx="10601297" cy="1260475"/>
          </a:xfrm>
        </p:spPr>
        <p:txBody>
          <a:bodyPr/>
          <a:lstStyle>
            <a:lvl1pPr algn="ctr">
              <a:defRPr cap="none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30" y="3033712"/>
            <a:ext cx="10601297" cy="316706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C3748F-A3DB-44CA-ADE6-34BB15076A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02ED3F-A300-47F2-81CE-EF67504A90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8D964C-DE93-47A6-9A75-A937AA671349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A315ABF-9929-484F-9561-68A0C6AA6C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0420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BF90923-1733-4F6F-A2FA-1A89A417B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50863" y="882032"/>
            <a:ext cx="11090276" cy="532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131" y="1773238"/>
            <a:ext cx="10601297" cy="1260475"/>
          </a:xfrm>
        </p:spPr>
        <p:txBody>
          <a:bodyPr/>
          <a:lstStyle>
            <a:lvl1pPr algn="ctr"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6130" y="3033712"/>
            <a:ext cx="10601297" cy="3167063"/>
          </a:xfrm>
        </p:spPr>
        <p:txBody>
          <a:bodyPr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DC3748F-A3DB-44CA-ADE6-34BB15076A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0002ED3F-A300-47F2-81CE-EF67504A90C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8D964C-DE93-47A6-9A75-A937AA671349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A315ABF-9929-484F-9561-68A0C6AA6C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93629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dark 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BF90923-1733-4F6F-A2FA-1A89A417B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345E9E9B-4E2A-4F8F-BA39-A5E8A078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780453"/>
            <a:ext cx="10603680" cy="12604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A5A34004-A3B4-4589-831C-6D801C7288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93750" y="3033713"/>
            <a:ext cx="10603678" cy="31670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44F9618-42BC-4B24-84E4-3D2AF6EFB4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A02E27F-186C-4C4A-8A3E-C3703DFB58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E9C964-D297-46C1-A08B-D03558533035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2334147-D86E-4760-B198-43765CCBE8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C507AD9-CE7B-4370-AF3B-A3382F550CE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5425" y="290540"/>
            <a:ext cx="2160000" cy="49819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2214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size light pictur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BF90923-1733-4F6F-A2FA-1A89A417B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="" xmlns:a16="http://schemas.microsoft.com/office/drawing/2014/main" id="{345E9E9B-4E2A-4F8F-BA39-A5E8A0786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750" y="1780453"/>
            <a:ext cx="10603680" cy="126047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="" xmlns:a16="http://schemas.microsoft.com/office/drawing/2014/main" id="{A5A34004-A3B4-4589-831C-6D801C72886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793750" y="3033713"/>
            <a:ext cx="10603678" cy="31670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944F9618-42BC-4B24-84E4-3D2AF6EFB4CC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A02E27F-186C-4C4A-8A3E-C3703DFB584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6E9C964-D297-46C1-A08B-D03558533035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F2334147-D86E-4760-B198-43765CCBE83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52356355-55CE-4197-98E4-A21C999F807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05425" y="290540"/>
            <a:ext cx="2160000" cy="498195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18783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BD12CA59-4457-4162-B5F4-504C04D54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62B02-E7ED-41EE-8EE1-8660FB3E8C79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C026025D-F401-4773-A195-F80D0C1F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A7C6719-83AB-4631-A35A-DD2CCF8E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45713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/End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9">
            <a:extLst>
              <a:ext uri="{FF2B5EF4-FFF2-40B4-BE49-F238E27FC236}">
                <a16:creationId xmlns="" xmlns:a16="http://schemas.microsoft.com/office/drawing/2014/main" id="{03723239-4506-438E-9916-9065B987C7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654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0" y="3043682"/>
            <a:ext cx="10603677" cy="1260475"/>
          </a:xfrm>
        </p:spPr>
        <p:txBody>
          <a:bodyPr anchor="ctr" anchorCtr="0"/>
          <a:lstStyle>
            <a:lvl1pPr algn="ctr"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8F3A841A-DED5-431F-A9C2-FCF84F532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0" y="4320199"/>
            <a:ext cx="10602913" cy="660211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1A7EC9-1777-4066-A6E9-ECA2E64C9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160000" y="4982164"/>
            <a:ext cx="1872000" cy="504000"/>
          </a:xfrm>
        </p:spPr>
        <p:txBody>
          <a:bodyPr anchor="t"/>
          <a:lstStyle>
            <a:lvl1pPr algn="ctr">
              <a:defRPr sz="2400"/>
            </a:lvl1pPr>
          </a:lstStyle>
          <a:p>
            <a:fld id="{7F5B4B9C-3742-4024-BD76-A53F024F1102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CDFADD7-2814-49F4-8BCC-7F1ED6C849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FF54288-4245-4F30-8C8B-CB19B8C6E411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2625813" y="532408"/>
            <a:ext cx="6940374" cy="16560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448216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/End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95AAF5C-5E3D-43EC-A104-8569A9EBDA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65180" y="398180"/>
            <a:ext cx="6061640" cy="606164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91B97B13-8325-4C37-A656-73C61423A9B6}"/>
              </a:ext>
            </a:extLst>
          </p:cNvPr>
          <p:cNvSpPr/>
          <p:nvPr userDrawn="1"/>
        </p:nvSpPr>
        <p:spPr>
          <a:xfrm>
            <a:off x="794543" y="3308841"/>
            <a:ext cx="10602913" cy="245268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0" y="3043682"/>
            <a:ext cx="10603677" cy="1260475"/>
          </a:xfrm>
          <a:noFill/>
        </p:spPr>
        <p:txBody>
          <a:bodyPr anchor="ctr" anchorCtr="0"/>
          <a:lstStyle>
            <a:lvl1pPr algn="ctr">
              <a:defRPr cap="none" baseline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Subtitle 2">
            <a:extLst>
              <a:ext uri="{FF2B5EF4-FFF2-40B4-BE49-F238E27FC236}">
                <a16:creationId xmlns="" xmlns:a16="http://schemas.microsoft.com/office/drawing/2014/main" id="{8F3A841A-DED5-431F-A9C2-FCF84F532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0" y="4320199"/>
            <a:ext cx="10602913" cy="66021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351A7EC9-1777-4066-A6E9-ECA2E64C9173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160000" y="4982164"/>
            <a:ext cx="1872000" cy="504236"/>
          </a:xfrm>
          <a:noFill/>
        </p:spPr>
        <p:txBody>
          <a:bodyPr anchor="t"/>
          <a:lstStyle>
            <a:lvl1pPr algn="ctr">
              <a:defRPr sz="2400"/>
            </a:lvl1pPr>
          </a:lstStyle>
          <a:p>
            <a:fld id="{7F5B4B9C-3742-4024-BD76-A53F024F1102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ECDFADD7-2814-49F4-8BCC-7F1ED6C849EA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2550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="" xmlns:a16="http://schemas.microsoft.com/office/drawing/2014/main" id="{CA23362E-9FAC-4260-AFDC-76BD4F80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="" xmlns:a16="http://schemas.microsoft.com/office/drawing/2014/main" id="{DF569FB0-C181-47D3-B973-CFAD319513C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93748" y="1773238"/>
            <a:ext cx="10602915" cy="442753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0E983BC8-9D5D-4B6C-9D3F-2C10EF21F25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D782D6B-29B2-476E-A354-D521EDB310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9E2895D-DC30-4023-9CFA-6BC0AEC0856C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CB64582E-9E2C-4850-8AA4-91642B96950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267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98786F32-BD2B-45A3-9029-C5B4811B45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3748" y="2168525"/>
            <a:ext cx="5249255" cy="4032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C993D4F-0BA6-4661-A365-980A2B9CBD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47405" y="2168525"/>
            <a:ext cx="5249258" cy="40322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87625D-43FA-44B6-85EC-5B8F8B01F1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68CB15-001C-4F22-8860-AC57F6297CF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600784C-0F88-4F9A-833F-B120ADA92BBD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8AC86AC-5072-4F37-8C4E-FAFFCF830F4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0C7363-C1FD-462A-B976-24F656B2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297666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s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9">
            <a:extLst>
              <a:ext uri="{FF2B5EF4-FFF2-40B4-BE49-F238E27FC236}">
                <a16:creationId xmlns="" xmlns:a16="http://schemas.microsoft.com/office/drawing/2014/main" id="{23BEEA00-9CD3-489B-863E-5FAAFCDF62A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93749" y="1773238"/>
            <a:ext cx="5249255" cy="2160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98786F32-BD2B-45A3-9029-C5B4811B45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3748" y="4038200"/>
            <a:ext cx="5249255" cy="216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9C993D4F-0BA6-4661-A365-980A2B9CBDFA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6147405" y="1773238"/>
            <a:ext cx="5249258" cy="2160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="" xmlns:a16="http://schemas.microsoft.com/office/drawing/2014/main" id="{EF95B9A5-4EE6-4F04-B98B-05102351773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47405" y="4038200"/>
            <a:ext cx="5249258" cy="2160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87625D-43FA-44B6-85EC-5B8F8B01F1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68CB15-001C-4F22-8860-AC57F6297CF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600784C-0F88-4F9A-833F-B120ADA92BBD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8AC86AC-5072-4F37-8C4E-FAFFCF830F4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0C7363-C1FD-462A-B976-24F656B2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504598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hre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9">
            <a:extLst>
              <a:ext uri="{FF2B5EF4-FFF2-40B4-BE49-F238E27FC236}">
                <a16:creationId xmlns="" xmlns:a16="http://schemas.microsoft.com/office/drawing/2014/main" id="{23BEEA00-9CD3-489B-863E-5FAAFCDF62A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96655" y="2168525"/>
            <a:ext cx="4500000" cy="1241253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98786F32-BD2B-45A3-9029-C5B4811B454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3748" y="2168525"/>
            <a:ext cx="5770565" cy="40296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20" name="Picture Placeholder 9">
            <a:extLst>
              <a:ext uri="{FF2B5EF4-FFF2-40B4-BE49-F238E27FC236}">
                <a16:creationId xmlns="" xmlns:a16="http://schemas.microsoft.com/office/drawing/2014/main" id="{EF95B9A5-4EE6-4F04-B98B-05102351773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917437" y="3562736"/>
            <a:ext cx="4500000" cy="1241253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887625D-43FA-44B6-85EC-5B8F8B01F18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C68CB15-001C-4F22-8860-AC57F6297CF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C600784C-0F88-4F9A-833F-B120ADA92BBD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8AC86AC-5072-4F37-8C4E-FAFFCF830F4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="" xmlns:a16="http://schemas.microsoft.com/office/drawing/2014/main" id="{BD0C7363-C1FD-462A-B976-24F656B22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Platshållare för bild 5">
            <a:extLst>
              <a:ext uri="{FF2B5EF4-FFF2-40B4-BE49-F238E27FC236}">
                <a16:creationId xmlns="" xmlns:a16="http://schemas.microsoft.com/office/drawing/2014/main" id="{AFE362D0-65CC-407C-AA1C-237D5AE7263D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6917437" y="4956947"/>
            <a:ext cx="4500000" cy="124125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200"/>
            </a:lvl1pPr>
          </a:lstStyle>
          <a:p>
            <a:r>
              <a:rPr lang="en-GB"/>
              <a:t> Click here, insert picture by using the picture library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1724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landscap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9">
            <a:extLst>
              <a:ext uri="{FF2B5EF4-FFF2-40B4-BE49-F238E27FC236}">
                <a16:creationId xmlns="" xmlns:a16="http://schemas.microsoft.com/office/drawing/2014/main" id="{F8A78E28-49FD-4010-B281-DA25E80DE4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3429000"/>
            <a:ext cx="12192000" cy="3429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750" y="2164578"/>
            <a:ext cx="4402136" cy="1260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1" y="869950"/>
            <a:ext cx="5301428" cy="21637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607D7CAA-E00D-4499-B0DE-BCD2C6485F7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C0E57E46-B078-450F-99BB-B20A44BE5ED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6DF78F-B54B-499E-A362-135891D5C28F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="" xmlns:a16="http://schemas.microsoft.com/office/drawing/2014/main" id="{AC1FA135-B65A-4C2F-93D9-71C5F1F1FD7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5690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portrai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EBF90923-1733-4F6F-A2FA-1A89A417BA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r>
              <a:rPr lang="en-GB" dirty="0"/>
              <a:t> Click here, insert picture by using the picture library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65871" y="869950"/>
            <a:ext cx="4831557" cy="7953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5871" y="1773239"/>
            <a:ext cx="4831558" cy="442753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E1BF9440-1294-4FFD-B194-6AA0BCA5073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Footer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52F1EAAB-BE92-4486-B4C6-9AA1F4A79C1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B7F295A-A97C-4B9F-A8BD-E8F0160BC61A}" type="datetime1">
              <a:rPr lang="en-GB" smtClean="0"/>
              <a:t>12/12/2018</a:t>
            </a:fld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6DEF607D-FC1D-48B5-B017-B3AAB4ED636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4048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77B7E9DF-34BB-4154-84A8-DB14389E8D06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705425" y="290540"/>
            <a:ext cx="2160000" cy="49819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3748" y="872708"/>
            <a:ext cx="10602915" cy="79200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750" y="1773238"/>
            <a:ext cx="10602914" cy="442753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76000" y="6328250"/>
            <a:ext cx="6840000" cy="3948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dirty="0"/>
              <a:t>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131" y="6328250"/>
            <a:ext cx="880114" cy="39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FE7FC9F3-AEE6-424F-82DD-966553F141A0}" type="datetime1">
              <a:rPr lang="en-GB" smtClean="0"/>
              <a:pPr/>
              <a:t>12/12/2018</a:t>
            </a:fld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6285" y="6325208"/>
            <a:ext cx="401143" cy="39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fld id="{0B1617BE-BA58-4B59-88D5-A8C7B239E91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7329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1" r:id="rId2"/>
    <p:sldLayoutId id="2147483663" r:id="rId3"/>
    <p:sldLayoutId id="2147483649" r:id="rId4"/>
    <p:sldLayoutId id="2147483664" r:id="rId5"/>
    <p:sldLayoutId id="2147483650" r:id="rId6"/>
    <p:sldLayoutId id="2147483665" r:id="rId7"/>
    <p:sldLayoutId id="2147483656" r:id="rId8"/>
    <p:sldLayoutId id="2147483657" r:id="rId9"/>
    <p:sldLayoutId id="2147483658" r:id="rId10"/>
    <p:sldLayoutId id="2147483666" r:id="rId11"/>
    <p:sldLayoutId id="2147483660" r:id="rId12"/>
    <p:sldLayoutId id="2147483662" r:id="rId13"/>
    <p:sldLayoutId id="214748365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Segoe UI" panose="020B0502040204020203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35" userDrawn="1">
          <p15:clr>
            <a:srgbClr val="F26B43"/>
          </p15:clr>
        </p15:guide>
        <p15:guide id="2" orient="horz" pos="1117" userDrawn="1">
          <p15:clr>
            <a:srgbClr val="F26B43"/>
          </p15:clr>
        </p15:guide>
        <p15:guide id="3" orient="horz" pos="548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  <p15:guide id="7" pos="500" userDrawn="1">
          <p15:clr>
            <a:srgbClr val="F26B43"/>
          </p15:clr>
        </p15:guide>
        <p15:guide id="8" pos="7179" userDrawn="1">
          <p15:clr>
            <a:srgbClr val="F26B43"/>
          </p15:clr>
        </p15:guide>
        <p15:guide id="9" orient="horz" pos="1049" userDrawn="1">
          <p15:clr>
            <a:srgbClr val="F26B43"/>
          </p15:clr>
        </p15:guide>
        <p15:guide id="10" pos="4407" userDrawn="1">
          <p15:clr>
            <a:srgbClr val="F26B43"/>
          </p15:clr>
        </p15:guide>
        <p15:guide id="11" orient="horz" pos="3906" userDrawn="1">
          <p15:clr>
            <a:srgbClr val="F26B43"/>
          </p15:clr>
        </p15:guide>
        <p15:guide id="13" orient="horz" pos="1366" userDrawn="1">
          <p15:clr>
            <a:srgbClr val="F26B43"/>
          </p15:clr>
        </p15:guide>
        <p15:guide id="14" pos="3545" userDrawn="1">
          <p15:clr>
            <a:srgbClr val="F26B43"/>
          </p15:clr>
        </p15:guide>
        <p15:guide id="15" pos="3273" userDrawn="1">
          <p15:clr>
            <a:srgbClr val="F26B43"/>
          </p15:clr>
        </p15:guide>
        <p15:guide id="16" orient="horz" pos="1911" userDrawn="1">
          <p15:clr>
            <a:srgbClr val="F26B43"/>
          </p15:clr>
        </p15:guide>
        <p15:guide id="18" orient="horz" pos="4235" userDrawn="1">
          <p15:clr>
            <a:srgbClr val="F26B43"/>
          </p15:clr>
        </p15:guide>
        <p15:guide id="19" pos="3840" userDrawn="1">
          <p15:clr>
            <a:srgbClr val="F26B43"/>
          </p15:clr>
        </p15:guide>
        <p15:guide id="20" orient="horz" pos="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75B25B4-D36F-4016-ABB6-C1DB4E0D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923" y="4025152"/>
            <a:ext cx="1806153" cy="22058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AB9C1E9-F52F-45E2-806C-F2BBA7663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667" y="3442960"/>
            <a:ext cx="2399971" cy="283899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Rektangel 7"/>
          <p:cNvSpPr/>
          <p:nvPr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4400" dirty="0">
                <a:latin typeface="+mj-lt"/>
                <a:ea typeface="+mj-ea"/>
                <a:cs typeface="+mj-cs"/>
              </a:rPr>
              <a:t>Instructions</a:t>
            </a:r>
            <a:br>
              <a:rPr lang="en-GB" sz="4400" dirty="0">
                <a:latin typeface="+mj-lt"/>
                <a:ea typeface="+mj-ea"/>
                <a:cs typeface="+mj-cs"/>
              </a:rPr>
            </a:br>
            <a:r>
              <a:rPr lang="en-GB" sz="4400" dirty="0">
                <a:latin typeface="+mj-lt"/>
                <a:ea typeface="+mj-ea"/>
                <a:cs typeface="+mj-cs"/>
              </a:rPr>
              <a:t>Hidden page and will not show in print</a:t>
            </a:r>
          </a:p>
        </p:txBody>
      </p:sp>
      <p:pic>
        <p:nvPicPr>
          <p:cNvPr id="50" name="Bildobjekt 11">
            <a:extLst>
              <a:ext uri="{FF2B5EF4-FFF2-40B4-BE49-F238E27FC236}">
                <a16:creationId xmlns="" xmlns:a16="http://schemas.microsoft.com/office/drawing/2014/main" id="{8E984FAB-38A1-4FB6-9277-C7DDA1896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922" y="1816952"/>
            <a:ext cx="1152525" cy="86677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4" name="Bildobjekt 108">
            <a:extLst>
              <a:ext uri="{FF2B5EF4-FFF2-40B4-BE49-F238E27FC236}">
                <a16:creationId xmlns="" xmlns:a16="http://schemas.microsoft.com/office/drawing/2014/main" id="{E796375B-63B1-4197-8C2B-2872B79A2B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0917" y="3733705"/>
            <a:ext cx="3809097" cy="243224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57" name="Bildobjekt 91">
            <a:extLst>
              <a:ext uri="{FF2B5EF4-FFF2-40B4-BE49-F238E27FC236}">
                <a16:creationId xmlns="" xmlns:a16="http://schemas.microsoft.com/office/drawing/2014/main" id="{4EB8D50E-19D9-4BFE-93A1-BDB7C8B689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67" y="2682752"/>
            <a:ext cx="1046308" cy="76020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58" name="textruta 10">
            <a:extLst>
              <a:ext uri="{FF2B5EF4-FFF2-40B4-BE49-F238E27FC236}">
                <a16:creationId xmlns="" xmlns:a16="http://schemas.microsoft.com/office/drawing/2014/main" id="{C420C102-1D49-44D8-9CE7-15B5BECB9984}"/>
              </a:ext>
            </a:extLst>
          </p:cNvPr>
          <p:cNvSpPr txBox="1"/>
          <p:nvPr/>
        </p:nvSpPr>
        <p:spPr>
          <a:xfrm>
            <a:off x="839788" y="1820167"/>
            <a:ext cx="1196376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Click on the button </a:t>
            </a:r>
            <a:r>
              <a:rPr lang="en-GB" sz="1100" b="1" dirty="0"/>
              <a:t>New Slide </a:t>
            </a:r>
            <a:r>
              <a:rPr lang="en-GB" sz="1100" dirty="0"/>
              <a:t>for different choices of layouts.</a:t>
            </a:r>
          </a:p>
        </p:txBody>
      </p:sp>
      <p:sp>
        <p:nvSpPr>
          <p:cNvPr id="60" name="textruta 15">
            <a:extLst>
              <a:ext uri="{FF2B5EF4-FFF2-40B4-BE49-F238E27FC236}">
                <a16:creationId xmlns="" xmlns:a16="http://schemas.microsoft.com/office/drawing/2014/main" id="{C45D56AC-9977-4C8B-8FCD-44A7051721B9}"/>
              </a:ext>
            </a:extLst>
          </p:cNvPr>
          <p:cNvSpPr txBox="1"/>
          <p:nvPr/>
        </p:nvSpPr>
        <p:spPr>
          <a:xfrm>
            <a:off x="2070115" y="1820167"/>
            <a:ext cx="1583074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Click on the button </a:t>
            </a:r>
            <a:r>
              <a:rPr lang="en-GB" sz="1100" b="1" dirty="0"/>
              <a:t>Layout</a:t>
            </a:r>
            <a:r>
              <a:rPr lang="en-GB" sz="1100" dirty="0"/>
              <a:t> to change layout on a existing page.</a:t>
            </a:r>
          </a:p>
        </p:txBody>
      </p:sp>
      <p:sp>
        <p:nvSpPr>
          <p:cNvPr id="62" name="textruta 22">
            <a:extLst>
              <a:ext uri="{FF2B5EF4-FFF2-40B4-BE49-F238E27FC236}">
                <a16:creationId xmlns="" xmlns:a16="http://schemas.microsoft.com/office/drawing/2014/main" id="{F0AF6D40-1D2E-4ECF-98FA-E9CD66482FCC}"/>
              </a:ext>
            </a:extLst>
          </p:cNvPr>
          <p:cNvSpPr txBox="1"/>
          <p:nvPr/>
        </p:nvSpPr>
        <p:spPr>
          <a:xfrm>
            <a:off x="5309953" y="3077123"/>
            <a:ext cx="158307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b="1" dirty="0" err="1"/>
              <a:t>Colors</a:t>
            </a:r>
            <a:r>
              <a:rPr lang="en-GB" sz="1100" dirty="0"/>
              <a:t>: to add </a:t>
            </a:r>
            <a:r>
              <a:rPr lang="en-GB" sz="1100" dirty="0" err="1"/>
              <a:t>colors</a:t>
            </a:r>
            <a:r>
              <a:rPr lang="en-GB" sz="1100" dirty="0"/>
              <a:t> to objects use the framed </a:t>
            </a:r>
            <a:r>
              <a:rPr lang="en-GB" sz="1100" dirty="0" err="1"/>
              <a:t>colors</a:t>
            </a:r>
            <a:r>
              <a:rPr lang="en-GB" sz="1100" dirty="0"/>
              <a:t> that follows your graphical design.</a:t>
            </a:r>
          </a:p>
        </p:txBody>
      </p:sp>
      <p:sp>
        <p:nvSpPr>
          <p:cNvPr id="63" name="textruta 28">
            <a:extLst>
              <a:ext uri="{FF2B5EF4-FFF2-40B4-BE49-F238E27FC236}">
                <a16:creationId xmlns="" xmlns:a16="http://schemas.microsoft.com/office/drawing/2014/main" id="{504AEE33-DEB3-4A52-9B35-D02D9D3C302A}"/>
              </a:ext>
            </a:extLst>
          </p:cNvPr>
          <p:cNvSpPr txBox="1"/>
          <p:nvPr/>
        </p:nvSpPr>
        <p:spPr>
          <a:xfrm>
            <a:off x="7537466" y="3077123"/>
            <a:ext cx="3722205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To add or remove header and footer go to the </a:t>
            </a:r>
            <a:r>
              <a:rPr lang="en-GB" sz="1100" b="1" dirty="0"/>
              <a:t>Insert</a:t>
            </a:r>
            <a:r>
              <a:rPr lang="en-GB" sz="1100" dirty="0"/>
              <a:t> tab and select </a:t>
            </a:r>
            <a:r>
              <a:rPr lang="en-GB" sz="1100" b="1" dirty="0"/>
              <a:t>Header &amp; footer</a:t>
            </a:r>
            <a:r>
              <a:rPr lang="en-GB" sz="1100" dirty="0"/>
              <a:t>. Change in the dialogue and the click on </a:t>
            </a:r>
            <a:r>
              <a:rPr lang="en-GB" sz="1100" b="1" dirty="0"/>
              <a:t>Apply to all</a:t>
            </a:r>
            <a:r>
              <a:rPr lang="en-GB" sz="1100" dirty="0"/>
              <a:t>.</a:t>
            </a:r>
          </a:p>
        </p:txBody>
      </p:sp>
      <p:sp>
        <p:nvSpPr>
          <p:cNvPr id="64" name="textruta 34">
            <a:extLst>
              <a:ext uri="{FF2B5EF4-FFF2-40B4-BE49-F238E27FC236}">
                <a16:creationId xmlns="" xmlns:a16="http://schemas.microsoft.com/office/drawing/2014/main" id="{9B3A5DF0-97AB-4B55-B095-05BC4359FA53}"/>
              </a:ext>
            </a:extLst>
          </p:cNvPr>
          <p:cNvSpPr txBox="1"/>
          <p:nvPr/>
        </p:nvSpPr>
        <p:spPr>
          <a:xfrm>
            <a:off x="3687141" y="1820167"/>
            <a:ext cx="1583074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1100" dirty="0"/>
              <a:t>Click on the button </a:t>
            </a:r>
            <a:r>
              <a:rPr lang="en-GB" sz="1100" b="1" dirty="0"/>
              <a:t>Reset</a:t>
            </a:r>
            <a:r>
              <a:rPr lang="en-GB" sz="1100" dirty="0"/>
              <a:t> to restore the look on the page to the original layout according to the template.</a:t>
            </a:r>
          </a:p>
        </p:txBody>
      </p:sp>
      <p:sp>
        <p:nvSpPr>
          <p:cNvPr id="66" name="Rectangle 45">
            <a:extLst>
              <a:ext uri="{FF2B5EF4-FFF2-40B4-BE49-F238E27FC236}">
                <a16:creationId xmlns="" xmlns:a16="http://schemas.microsoft.com/office/drawing/2014/main" id="{351B190F-EF52-41D2-B3F7-D3B088728D0F}"/>
              </a:ext>
            </a:extLst>
          </p:cNvPr>
          <p:cNvSpPr/>
          <p:nvPr/>
        </p:nvSpPr>
        <p:spPr>
          <a:xfrm>
            <a:off x="7537466" y="1820167"/>
            <a:ext cx="2260958" cy="882737"/>
          </a:xfrm>
          <a:prstGeom prst="rect">
            <a:avLst/>
          </a:prstGeom>
          <a:noFill/>
        </p:spPr>
        <p:txBody>
          <a:bodyPr wrap="square" lIns="0" tIns="0" rIns="0" bIns="36000" rtlCol="0">
            <a:spAutoFit/>
          </a:bodyPr>
          <a:lstStyle/>
          <a:p>
            <a:r>
              <a:rPr lang="en-GB" sz="1100" dirty="0"/>
              <a:t>Please make sure that the objects and text are placed within the pages </a:t>
            </a:r>
            <a:r>
              <a:rPr lang="en-GB" sz="1100" b="1" dirty="0"/>
              <a:t>guides</a:t>
            </a:r>
            <a:r>
              <a:rPr lang="en-GB" sz="1100" dirty="0"/>
              <a:t>. To show guides go to </a:t>
            </a:r>
            <a:r>
              <a:rPr lang="en-GB" sz="1100" b="1" dirty="0"/>
              <a:t>View</a:t>
            </a:r>
            <a:r>
              <a:rPr lang="en-GB" sz="1100" dirty="0"/>
              <a:t> and checkmark </a:t>
            </a:r>
            <a:r>
              <a:rPr lang="en-GB" sz="1100" b="1" dirty="0"/>
              <a:t>Guides</a:t>
            </a:r>
            <a:r>
              <a:rPr lang="en-GB" sz="1100" dirty="0"/>
              <a:t> (or press Alt + F9).</a:t>
            </a:r>
          </a:p>
        </p:txBody>
      </p:sp>
      <p:grpSp>
        <p:nvGrpSpPr>
          <p:cNvPr id="69" name="Grupp 14">
            <a:extLst>
              <a:ext uri="{FF2B5EF4-FFF2-40B4-BE49-F238E27FC236}">
                <a16:creationId xmlns="" xmlns:a16="http://schemas.microsoft.com/office/drawing/2014/main" id="{5835C07F-2841-4916-9D2C-6D399C02A7E8}"/>
              </a:ext>
            </a:extLst>
          </p:cNvPr>
          <p:cNvGrpSpPr/>
          <p:nvPr/>
        </p:nvGrpSpPr>
        <p:grpSpPr>
          <a:xfrm>
            <a:off x="5184195" y="5247851"/>
            <a:ext cx="1819778" cy="413454"/>
            <a:chOff x="5184195" y="5283711"/>
            <a:chExt cx="1819778" cy="413454"/>
          </a:xfrm>
        </p:grpSpPr>
        <p:sp>
          <p:nvSpPr>
            <p:cNvPr id="70" name="TextBox 43">
              <a:extLst>
                <a:ext uri="{FF2B5EF4-FFF2-40B4-BE49-F238E27FC236}">
                  <a16:creationId xmlns="" xmlns:a16="http://schemas.microsoft.com/office/drawing/2014/main" id="{49F8D6F5-348B-43B3-9664-DFBCC5B8DCB4}"/>
                </a:ext>
              </a:extLst>
            </p:cNvPr>
            <p:cNvSpPr txBox="1"/>
            <p:nvPr/>
          </p:nvSpPr>
          <p:spPr>
            <a:xfrm>
              <a:off x="5184195" y="5283711"/>
              <a:ext cx="1819778" cy="413454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</p:spPr>
          <p:txBody>
            <a:bodyPr wrap="square" lIns="468000" tIns="0" rIns="0" bIns="0" rtlCol="0" anchor="ctr" anchorCtr="0">
              <a:noAutofit/>
            </a:bodyPr>
            <a:lstStyle/>
            <a:p>
              <a:pPr>
                <a:lnSpc>
                  <a:spcPct val="80000"/>
                </a:lnSpc>
              </a:pPr>
              <a:r>
                <a:rPr lang="en-GB" sz="1200" b="1" dirty="0"/>
                <a:t>Don’t use </a:t>
              </a:r>
              <a:br>
                <a:rPr lang="en-GB" sz="1200" b="1" dirty="0"/>
              </a:br>
              <a:r>
                <a:rPr lang="en-GB" sz="1200" b="1" dirty="0"/>
                <a:t>Standard colours!</a:t>
              </a:r>
            </a:p>
          </p:txBody>
        </p:sp>
        <p:sp>
          <p:nvSpPr>
            <p:cNvPr id="72" name="&quot;Not Allowed&quot; Symbol 44">
              <a:extLst>
                <a:ext uri="{FF2B5EF4-FFF2-40B4-BE49-F238E27FC236}">
                  <a16:creationId xmlns="" xmlns:a16="http://schemas.microsoft.com/office/drawing/2014/main" id="{77183B65-271F-43FE-BEE8-B0C61BF5ED70}"/>
                </a:ext>
              </a:extLst>
            </p:cNvPr>
            <p:cNvSpPr/>
            <p:nvPr/>
          </p:nvSpPr>
          <p:spPr>
            <a:xfrm>
              <a:off x="5248395" y="5295612"/>
              <a:ext cx="321284" cy="321284"/>
            </a:xfrm>
            <a:prstGeom prst="noSmoking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350"/>
                </a:lnSpc>
              </a:pPr>
              <a:endParaRPr lang="en-GB" sz="10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74" name="Koppling: vinklad 81">
            <a:extLst>
              <a:ext uri="{FF2B5EF4-FFF2-40B4-BE49-F238E27FC236}">
                <a16:creationId xmlns="" xmlns:a16="http://schemas.microsoft.com/office/drawing/2014/main" id="{14983187-25A6-43DD-9EA4-4D4D46A77050}"/>
              </a:ext>
            </a:extLst>
          </p:cNvPr>
          <p:cNvCxnSpPr>
            <a:cxnSpLocks/>
            <a:stCxn id="79" idx="0"/>
          </p:cNvCxnSpPr>
          <p:nvPr/>
        </p:nvCxnSpPr>
        <p:spPr>
          <a:xfrm rot="5400000" flipH="1" flipV="1">
            <a:off x="1334195" y="2341573"/>
            <a:ext cx="227931" cy="156179"/>
          </a:xfrm>
          <a:prstGeom prst="bentConnector3">
            <a:avLst>
              <a:gd name="adj1" fmla="val 50000"/>
            </a:avLst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6" name="Koppling: vinklad 83">
            <a:extLst>
              <a:ext uri="{FF2B5EF4-FFF2-40B4-BE49-F238E27FC236}">
                <a16:creationId xmlns="" xmlns:a16="http://schemas.microsoft.com/office/drawing/2014/main" id="{3E630F73-D9E7-4046-99D8-1D320231DA49}"/>
              </a:ext>
            </a:extLst>
          </p:cNvPr>
          <p:cNvCxnSpPr>
            <a:cxnSpLocks/>
            <a:stCxn id="79" idx="7"/>
            <a:endCxn id="60" idx="2"/>
          </p:cNvCxnSpPr>
          <p:nvPr/>
        </p:nvCxnSpPr>
        <p:spPr>
          <a:xfrm rot="5400000" flipH="1" flipV="1">
            <a:off x="2150827" y="2017653"/>
            <a:ext cx="400480" cy="1021170"/>
          </a:xfrm>
          <a:prstGeom prst="bentConnector3">
            <a:avLst>
              <a:gd name="adj1" fmla="val 50000"/>
            </a:avLst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7" name="Koppling: vinklad 84">
            <a:extLst>
              <a:ext uri="{FF2B5EF4-FFF2-40B4-BE49-F238E27FC236}">
                <a16:creationId xmlns="" xmlns:a16="http://schemas.microsoft.com/office/drawing/2014/main" id="{BB6D9C44-7A91-4990-BA56-29E5089FD349}"/>
              </a:ext>
            </a:extLst>
          </p:cNvPr>
          <p:cNvCxnSpPr>
            <a:cxnSpLocks/>
            <a:stCxn id="79" idx="6"/>
            <a:endCxn id="64" idx="2"/>
          </p:cNvCxnSpPr>
          <p:nvPr/>
        </p:nvCxnSpPr>
        <p:spPr>
          <a:xfrm flipV="1">
            <a:off x="2035333" y="2666553"/>
            <a:ext cx="2443345" cy="532336"/>
          </a:xfrm>
          <a:prstGeom prst="bentConnector2">
            <a:avLst/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8" name="Koppling: vinklad 85">
            <a:extLst>
              <a:ext uri="{FF2B5EF4-FFF2-40B4-BE49-F238E27FC236}">
                <a16:creationId xmlns="" xmlns:a16="http://schemas.microsoft.com/office/drawing/2014/main" id="{5CBE92CE-D677-45FF-B938-C8C99FC31177}"/>
              </a:ext>
            </a:extLst>
          </p:cNvPr>
          <p:cNvCxnSpPr>
            <a:cxnSpLocks/>
            <a:stCxn id="81" idx="0"/>
            <a:endCxn id="63" idx="2"/>
          </p:cNvCxnSpPr>
          <p:nvPr/>
        </p:nvCxnSpPr>
        <p:spPr>
          <a:xfrm rot="16200000" flipV="1">
            <a:off x="8906765" y="4076759"/>
            <a:ext cx="2100709" cy="1117100"/>
          </a:xfrm>
          <a:prstGeom prst="bentConnector3">
            <a:avLst>
              <a:gd name="adj1" fmla="val 50000"/>
            </a:avLst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9" name="Oval 4">
            <a:extLst>
              <a:ext uri="{FF2B5EF4-FFF2-40B4-BE49-F238E27FC236}">
                <a16:creationId xmlns="" xmlns:a16="http://schemas.microsoft.com/office/drawing/2014/main" id="{9970EDA7-E513-48E5-945A-D535A3B46F71}"/>
              </a:ext>
            </a:extLst>
          </p:cNvPr>
          <p:cNvSpPr/>
          <p:nvPr/>
        </p:nvSpPr>
        <p:spPr>
          <a:xfrm>
            <a:off x="704809" y="2533627"/>
            <a:ext cx="1330524" cy="1330524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0" name="Oval 4">
            <a:extLst>
              <a:ext uri="{FF2B5EF4-FFF2-40B4-BE49-F238E27FC236}">
                <a16:creationId xmlns="" xmlns:a16="http://schemas.microsoft.com/office/drawing/2014/main" id="{37249298-A018-4A2E-9FAD-52A18F0CCCCB}"/>
              </a:ext>
            </a:extLst>
          </p:cNvPr>
          <p:cNvSpPr/>
          <p:nvPr/>
        </p:nvSpPr>
        <p:spPr>
          <a:xfrm>
            <a:off x="5893386" y="3852717"/>
            <a:ext cx="1127089" cy="1127089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2" name="Oval 4">
            <a:extLst>
              <a:ext uri="{FF2B5EF4-FFF2-40B4-BE49-F238E27FC236}">
                <a16:creationId xmlns="" xmlns:a16="http://schemas.microsoft.com/office/drawing/2014/main" id="{C6F4F240-B7F7-4573-B3B5-D41C79ABF3D0}"/>
              </a:ext>
            </a:extLst>
          </p:cNvPr>
          <p:cNvSpPr/>
          <p:nvPr/>
        </p:nvSpPr>
        <p:spPr>
          <a:xfrm>
            <a:off x="10055733" y="1690689"/>
            <a:ext cx="994293" cy="994293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3" name="Koppling: vinklad 93">
            <a:extLst>
              <a:ext uri="{FF2B5EF4-FFF2-40B4-BE49-F238E27FC236}">
                <a16:creationId xmlns="" xmlns:a16="http://schemas.microsoft.com/office/drawing/2014/main" id="{10751C89-65FF-4C7B-8B6E-1FDA9EC498B9}"/>
              </a:ext>
            </a:extLst>
          </p:cNvPr>
          <p:cNvCxnSpPr>
            <a:cxnSpLocks/>
            <a:stCxn id="82" idx="2"/>
          </p:cNvCxnSpPr>
          <p:nvPr/>
        </p:nvCxnSpPr>
        <p:spPr>
          <a:xfrm rot="10800000">
            <a:off x="9693147" y="1984168"/>
            <a:ext cx="362587" cy="203669"/>
          </a:xfrm>
          <a:prstGeom prst="bentConnector3">
            <a:avLst>
              <a:gd name="adj1" fmla="val 29158"/>
            </a:avLst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4" name="Koppling: vinklad 119">
            <a:extLst>
              <a:ext uri="{FF2B5EF4-FFF2-40B4-BE49-F238E27FC236}">
                <a16:creationId xmlns="" xmlns:a16="http://schemas.microsoft.com/office/drawing/2014/main" id="{4027E2CE-67D2-4001-8385-7B53CAD87EF3}"/>
              </a:ext>
            </a:extLst>
          </p:cNvPr>
          <p:cNvCxnSpPr>
            <a:cxnSpLocks/>
            <a:endCxn id="62" idx="2"/>
          </p:cNvCxnSpPr>
          <p:nvPr/>
        </p:nvCxnSpPr>
        <p:spPr>
          <a:xfrm rot="10800000">
            <a:off x="6101490" y="3754232"/>
            <a:ext cx="344134" cy="109601"/>
          </a:xfrm>
          <a:prstGeom prst="bentConnector2">
            <a:avLst/>
          </a:prstGeom>
          <a:solidFill>
            <a:schemeClr val="tx2">
              <a:alpha val="40000"/>
            </a:schemeClr>
          </a:solidFill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Oval 4">
            <a:extLst>
              <a:ext uri="{FF2B5EF4-FFF2-40B4-BE49-F238E27FC236}">
                <a16:creationId xmlns="" xmlns:a16="http://schemas.microsoft.com/office/drawing/2014/main" id="{48713BA8-B953-4A0E-81FA-2B8C2C352A06}"/>
              </a:ext>
            </a:extLst>
          </p:cNvPr>
          <p:cNvSpPr/>
          <p:nvPr/>
        </p:nvSpPr>
        <p:spPr>
          <a:xfrm>
            <a:off x="10164409" y="5685663"/>
            <a:ext cx="702519" cy="702519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0940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4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504" y="3311026"/>
            <a:ext cx="5109944" cy="19274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3D mesh</a:t>
            </a:r>
            <a:r>
              <a:rPr lang="en-US" dirty="0"/>
              <a:t>: </a:t>
            </a:r>
            <a:endParaRPr lang="en-US" dirty="0" smtClean="0"/>
          </a:p>
          <a:p>
            <a:pPr lvl="1"/>
            <a:r>
              <a:rPr lang="en-US" dirty="0" smtClean="0"/>
              <a:t>set </a:t>
            </a:r>
            <a:r>
              <a:rPr lang="en-US" dirty="0"/>
              <a:t>of vertex </a:t>
            </a:r>
            <a:r>
              <a:rPr lang="en-US" dirty="0" smtClean="0"/>
              <a:t>positions </a:t>
            </a:r>
            <a:endParaRPr lang="en-US" dirty="0"/>
          </a:p>
          <a:p>
            <a:pPr lvl="1"/>
            <a:r>
              <a:rPr lang="en-US" dirty="0" smtClean="0"/>
              <a:t>set </a:t>
            </a:r>
            <a:r>
              <a:rPr lang="en-US" dirty="0"/>
              <a:t>of </a:t>
            </a:r>
            <a:r>
              <a:rPr lang="en-US" dirty="0" smtClean="0"/>
              <a:t>triangles defined </a:t>
            </a:r>
            <a:r>
              <a:rPr lang="en-US" dirty="0"/>
              <a:t>by an ordered list of vertex </a:t>
            </a:r>
            <a:r>
              <a:rPr lang="en-US" dirty="0" smtClean="0"/>
              <a:t>indices </a:t>
            </a:r>
          </a:p>
          <a:p>
            <a:pPr lvl="1"/>
            <a:r>
              <a:rPr lang="en-US" dirty="0" smtClean="0"/>
              <a:t>associated texture images and corresponding vertex mappings</a:t>
            </a:r>
          </a:p>
          <a:p>
            <a:r>
              <a:rPr lang="en-US" dirty="0" smtClean="0"/>
              <a:t>No ground-truth or accurate enough reference data</a:t>
            </a:r>
          </a:p>
          <a:p>
            <a:r>
              <a:rPr lang="en-US" dirty="0" smtClean="0"/>
              <a:t>Vertex/triangle structures do not have neighbors </a:t>
            </a:r>
          </a:p>
          <a:p>
            <a:pPr lvl="1"/>
            <a:r>
              <a:rPr lang="en-US" dirty="0" smtClean="0"/>
              <a:t>Vertices neighbors, connected by an edge</a:t>
            </a:r>
          </a:p>
          <a:p>
            <a:pPr lvl="1"/>
            <a:r>
              <a:rPr lang="en-US" dirty="0" smtClean="0"/>
              <a:t>Triangles neighbors, sharing an edge</a:t>
            </a:r>
          </a:p>
          <a:p>
            <a:r>
              <a:rPr lang="en-US" dirty="0" smtClean="0"/>
              <a:t>Coordinates:</a:t>
            </a:r>
          </a:p>
          <a:p>
            <a:pPr lvl="1"/>
            <a:r>
              <a:rPr lang="en-US" dirty="0" smtClean="0"/>
              <a:t>Conversion to local metric XYZ coordinate system to avoid numerical errors</a:t>
            </a:r>
          </a:p>
          <a:p>
            <a:endParaRPr lang="sv-SE" dirty="0"/>
          </a:p>
        </p:txBody>
      </p:sp>
      <p:sp>
        <p:nvSpPr>
          <p:cNvPr id="5" name="TextBox 4"/>
          <p:cNvSpPr txBox="1"/>
          <p:nvPr/>
        </p:nvSpPr>
        <p:spPr>
          <a:xfrm>
            <a:off x="7369444" y="5160935"/>
            <a:ext cx="38125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N</a:t>
            </a:r>
            <a:r>
              <a:rPr lang="en-US" sz="1400" i="1" dirty="0" smtClean="0"/>
              <a:t>eighbors in 2D and 3D, (</a:t>
            </a:r>
            <a:r>
              <a:rPr lang="en-US" sz="1400" i="1" dirty="0" err="1" smtClean="0"/>
              <a:t>Mangan</a:t>
            </a:r>
            <a:r>
              <a:rPr lang="en-US" sz="1400" i="1" dirty="0" smtClean="0"/>
              <a:t> et al., 1999) 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15249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8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93748" y="1773238"/>
            <a:ext cx="10602915" cy="4727770"/>
          </a:xfrm>
        </p:spPr>
        <p:txBody>
          <a:bodyPr>
            <a:normAutofit/>
          </a:bodyPr>
          <a:lstStyle/>
          <a:p>
            <a:r>
              <a:rPr lang="en-US" dirty="0" smtClean="0"/>
              <a:t>Connectivity analysis</a:t>
            </a:r>
          </a:p>
          <a:p>
            <a:pPr lvl="1"/>
            <a:r>
              <a:rPr lang="en-US" dirty="0" smtClean="0"/>
              <a:t>Look for small disconnected clusters, in terms of number of triangles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Division of the input mesh into </a:t>
            </a:r>
            <a:r>
              <a:rPr lang="en-US" dirty="0" err="1" smtClean="0"/>
              <a:t>submeshes</a:t>
            </a:r>
            <a:endParaRPr lang="en-US" dirty="0" smtClean="0"/>
          </a:p>
          <a:p>
            <a:pPr lvl="1"/>
            <a:r>
              <a:rPr lang="en-US" dirty="0" smtClean="0"/>
              <a:t>Mapping neighbors: </a:t>
            </a:r>
            <a:r>
              <a:rPr lang="en-US" u="sng" dirty="0" smtClean="0"/>
              <a:t>memory</a:t>
            </a:r>
            <a:r>
              <a:rPr lang="en-US" dirty="0" smtClean="0"/>
              <a:t>/time tradeoff </a:t>
            </a:r>
          </a:p>
          <a:p>
            <a:endParaRPr lang="en-US" dirty="0" smtClean="0"/>
          </a:p>
          <a:p>
            <a:r>
              <a:rPr lang="en-US" dirty="0" err="1" smtClean="0"/>
              <a:t>Superfacet</a:t>
            </a:r>
            <a:r>
              <a:rPr lang="en-US" dirty="0" smtClean="0"/>
              <a:t> partitioning within a </a:t>
            </a:r>
            <a:r>
              <a:rPr lang="en-US" dirty="0" err="1" smtClean="0"/>
              <a:t>submesh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Grouping triangles via similarity in shape operator, color, alignment of normal, etc. </a:t>
            </a:r>
          </a:p>
          <a:p>
            <a:pPr lvl="1"/>
            <a:r>
              <a:rPr lang="en-US" dirty="0" smtClean="0"/>
              <a:t>2.15 triangles in average per </a:t>
            </a:r>
            <a:r>
              <a:rPr lang="en-US" dirty="0" err="1" smtClean="0"/>
              <a:t>superfacet</a:t>
            </a:r>
            <a:r>
              <a:rPr lang="en-US" dirty="0" smtClean="0"/>
              <a:t> in a low resolution mesh</a:t>
            </a:r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43" t="14489" r="8471" b="15261"/>
          <a:stretch/>
        </p:blipFill>
        <p:spPr>
          <a:xfrm>
            <a:off x="6906100" y="2755725"/>
            <a:ext cx="5219225" cy="1811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82385" y="4608785"/>
            <a:ext cx="2485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Connectivity analysis results  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282788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148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793748" y="1773238"/>
            <a:ext cx="10602915" cy="4427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Segoe UI" panose="020B050204020402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Two approaches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Need relevant features to capture geometrical information from the mesh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843852" y="2386529"/>
            <a:ext cx="5249255" cy="4032250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Elevation image and image morphology</a:t>
            </a:r>
          </a:p>
          <a:p>
            <a:pPr lvl="2"/>
            <a:r>
              <a:rPr lang="en-US" dirty="0"/>
              <a:t>U</a:t>
            </a:r>
            <a:r>
              <a:rPr lang="en-US" dirty="0" smtClean="0"/>
              <a:t>sed on 3D point clouds</a:t>
            </a:r>
          </a:p>
          <a:p>
            <a:pPr lvl="2"/>
            <a:r>
              <a:rPr lang="en-US" dirty="0" smtClean="0"/>
              <a:t>Mostly uses a 2.5D representation of the data, hence compatible with meshes in theory</a:t>
            </a:r>
          </a:p>
          <a:p>
            <a:pPr lvl="2"/>
            <a:r>
              <a:rPr lang="en-US" dirty="0" smtClean="0"/>
              <a:t>Unsupervised detection</a:t>
            </a:r>
          </a:p>
          <a:p>
            <a:pPr lvl="1"/>
            <a:endParaRPr lang="sv-SE" dirty="0"/>
          </a:p>
        </p:txBody>
      </p:sp>
      <p:sp>
        <p:nvSpPr>
          <p:cNvPr id="4" name="Content Placeholder 3"/>
          <p:cNvSpPr>
            <a:spLocks noGrp="1"/>
          </p:cNvSpPr>
          <p:nvPr>
            <p:ph idx="18"/>
          </p:nvPr>
        </p:nvSpPr>
        <p:spPr>
          <a:xfrm>
            <a:off x="6147405" y="2374003"/>
            <a:ext cx="5249258" cy="4032250"/>
          </a:xfrm>
        </p:spPr>
        <p:txBody>
          <a:bodyPr/>
          <a:lstStyle/>
          <a:p>
            <a:pPr lvl="1"/>
            <a:r>
              <a:rPr lang="en-US" dirty="0"/>
              <a:t>Mesh segmentation</a:t>
            </a:r>
          </a:p>
          <a:p>
            <a:pPr lvl="2"/>
            <a:r>
              <a:rPr lang="en-US" dirty="0"/>
              <a:t>Used on </a:t>
            </a:r>
            <a:r>
              <a:rPr lang="en-US" dirty="0" smtClean="0"/>
              <a:t>meshes</a:t>
            </a:r>
          </a:p>
          <a:p>
            <a:pPr lvl="2"/>
            <a:r>
              <a:rPr lang="en-US" dirty="0"/>
              <a:t>Performed on high-resolution </a:t>
            </a:r>
            <a:r>
              <a:rPr lang="en-US" dirty="0" smtClean="0"/>
              <a:t>meshes</a:t>
            </a:r>
            <a:endParaRPr lang="en-US" dirty="0"/>
          </a:p>
          <a:p>
            <a:pPr lvl="2"/>
            <a:r>
              <a:rPr lang="en-US" dirty="0"/>
              <a:t>Superior results with supervised approaches</a:t>
            </a:r>
          </a:p>
          <a:p>
            <a:endParaRPr lang="sv-SE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clustering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71301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Elevation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unction </a:t>
            </a:r>
            <a:r>
              <a:rPr lang="en-US" dirty="0"/>
              <a:t>of the </a:t>
            </a:r>
            <a:r>
              <a:rPr lang="en-US" b="1" dirty="0"/>
              <a:t>relative</a:t>
            </a:r>
            <a:r>
              <a:rPr lang="en-US" dirty="0"/>
              <a:t> height (</a:t>
            </a:r>
            <a:r>
              <a:rPr lang="en-US" dirty="0" smtClean="0"/>
              <a:t>z-coordinate</a:t>
            </a:r>
            <a:r>
              <a:rPr lang="en-US" dirty="0"/>
              <a:t>) of </a:t>
            </a:r>
            <a:r>
              <a:rPr lang="en-US" dirty="0" smtClean="0"/>
              <a:t>a point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iscriminates </a:t>
            </a:r>
            <a:r>
              <a:rPr lang="en-US" dirty="0"/>
              <a:t>ground from higher objects such as </a:t>
            </a:r>
            <a:r>
              <a:rPr lang="en-US" dirty="0" smtClean="0"/>
              <a:t>roofs</a:t>
            </a:r>
          </a:p>
          <a:p>
            <a:r>
              <a:rPr lang="en-US" dirty="0" smtClean="0"/>
              <a:t>Planarity </a:t>
            </a:r>
          </a:p>
          <a:p>
            <a:pPr lvl="1"/>
            <a:r>
              <a:rPr lang="en-US" dirty="0" smtClean="0"/>
              <a:t>Measures how “flat” a </a:t>
            </a:r>
            <a:r>
              <a:rPr lang="en-US" dirty="0" err="1" smtClean="0"/>
              <a:t>superfacet</a:t>
            </a:r>
            <a:r>
              <a:rPr lang="en-US" dirty="0" smtClean="0"/>
              <a:t>/triangle is</a:t>
            </a:r>
          </a:p>
          <a:p>
            <a:pPr lvl="1"/>
            <a:r>
              <a:rPr lang="en-US" i="1" dirty="0" smtClean="0"/>
              <a:t>Should</a:t>
            </a:r>
            <a:r>
              <a:rPr lang="en-US" dirty="0" smtClean="0"/>
              <a:t> discriminate vegetation from the rest</a:t>
            </a:r>
          </a:p>
          <a:p>
            <a:r>
              <a:rPr lang="en-US" dirty="0" smtClean="0"/>
              <a:t>Horizontality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osine </a:t>
            </a:r>
            <a:r>
              <a:rPr lang="en-US" dirty="0"/>
              <a:t>of the angle between the normal </a:t>
            </a:r>
            <a:r>
              <a:rPr lang="en-US" dirty="0" smtClean="0"/>
              <a:t>of the </a:t>
            </a:r>
            <a:r>
              <a:rPr lang="en-US" dirty="0" err="1" smtClean="0"/>
              <a:t>superfacet</a:t>
            </a:r>
            <a:r>
              <a:rPr lang="en-US" dirty="0" smtClean="0"/>
              <a:t>/triangle </a:t>
            </a:r>
            <a:r>
              <a:rPr lang="en-US" dirty="0"/>
              <a:t>and the vertical </a:t>
            </a:r>
            <a:r>
              <a:rPr lang="en-US" dirty="0" smtClean="0"/>
              <a:t>axis</a:t>
            </a:r>
          </a:p>
          <a:p>
            <a:pPr lvl="1"/>
            <a:r>
              <a:rPr lang="en-US" dirty="0" smtClean="0"/>
              <a:t>Discriminates vertical components such as facades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66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08" y="911797"/>
            <a:ext cx="5656881" cy="31340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198" y="4064437"/>
            <a:ext cx="4053435" cy="2328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extraction (2)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793748" y="1773238"/>
            <a:ext cx="5847275" cy="442753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Greenness </a:t>
            </a:r>
          </a:p>
          <a:p>
            <a:pPr lvl="1"/>
            <a:r>
              <a:rPr lang="en-US" sz="1800" dirty="0" smtClean="0"/>
              <a:t>Intuitively, humans can discriminate trees </a:t>
            </a:r>
            <a:r>
              <a:rPr lang="en-US" sz="1800" dirty="0"/>
              <a:t> </a:t>
            </a:r>
            <a:r>
              <a:rPr lang="en-US" sz="1800" dirty="0" smtClean="0"/>
              <a:t>        based on textures</a:t>
            </a:r>
          </a:p>
          <a:p>
            <a:pPr lvl="1"/>
            <a:r>
              <a:rPr lang="en-US" sz="1800" dirty="0" smtClean="0"/>
              <a:t>Computed based on hue value                                in Hue Saturation Value color space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 smtClean="0"/>
          </a:p>
          <a:p>
            <a:r>
              <a:rPr lang="en-US" sz="1800" dirty="0" smtClean="0"/>
              <a:t>Density </a:t>
            </a:r>
          </a:p>
          <a:p>
            <a:pPr lvl="1"/>
            <a:r>
              <a:rPr lang="en-US" sz="1800" dirty="0" smtClean="0"/>
              <a:t>Mesh are sparse representations:                                complicated objects </a:t>
            </a:r>
            <a:r>
              <a:rPr lang="en-US" sz="1800" dirty="0" smtClean="0">
                <a:sym typeface="Wingdings" panose="05000000000000000000" pitchFamily="2" charset="2"/>
              </a:rPr>
              <a:t> more triangles</a:t>
            </a:r>
            <a:r>
              <a:rPr lang="en-US" sz="1800" dirty="0" smtClean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19993" y="3642102"/>
            <a:ext cx="39753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Greenness feature on texture close-up</a:t>
            </a:r>
            <a:endParaRPr lang="sv-SE" sz="1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05" y="4362774"/>
            <a:ext cx="3400433" cy="17630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58380" y="6207071"/>
            <a:ext cx="409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Density feature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358304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80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image</a:t>
            </a:r>
            <a:endParaRPr lang="sv-S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7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Elevation image= image representing minimal point z-value in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1800" i="1" dirty="0" smtClean="0"/>
                  <a:t>m</a:t>
                </a:r>
                <a:r>
                  <a:rPr lang="en-US" dirty="0" smtClean="0"/>
                  <a:t> x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1800" i="1" dirty="0" smtClean="0"/>
                  <a:t>m</a:t>
                </a:r>
                <a:r>
                  <a:rPr lang="en-US" dirty="0" smtClean="0"/>
                  <a:t> areas</a:t>
                </a:r>
              </a:p>
              <a:p>
                <a:pPr lvl="1"/>
                <a:r>
                  <a:rPr lang="en-US" dirty="0" smtClean="0"/>
                  <a:t>Sampling mesh triangles onto the grid resolution</a:t>
                </a:r>
              </a:p>
              <a:p>
                <a:pPr lvl="1"/>
                <a:r>
                  <a:rPr lang="en-US" dirty="0" smtClean="0"/>
                  <a:t>Taking the minimum z-value of the z-values of all vertices projected to an area</a:t>
                </a:r>
              </a:p>
              <a:p>
                <a:pPr lvl="1"/>
                <a:r>
                  <a:rPr lang="en-US" dirty="0" smtClean="0"/>
                  <a:t>Question: is it needed if only considering triangles?</a:t>
                </a:r>
              </a:p>
              <a:p>
                <a:endParaRPr lang="sv-SE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7"/>
              </p:nvPr>
            </p:nvSpPr>
            <p:spPr>
              <a:blipFill rotWithShape="0">
                <a:blip r:embed="rId2"/>
                <a:stretch>
                  <a:fillRect l="-1379" t="-1653"/>
                </a:stretch>
              </a:blipFill>
            </p:spPr>
            <p:txBody>
              <a:bodyPr/>
              <a:lstStyle/>
              <a:p>
                <a:r>
                  <a:rPr lang="sv-S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554" y="3778729"/>
            <a:ext cx="2766737" cy="23961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6" y="3561999"/>
            <a:ext cx="3612656" cy="27094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491" y="3515818"/>
            <a:ext cx="3775832" cy="283187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7222836" y="4802908"/>
            <a:ext cx="729673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TextBox 8"/>
          <p:cNvSpPr txBox="1"/>
          <p:nvPr/>
        </p:nvSpPr>
        <p:spPr>
          <a:xfrm>
            <a:off x="535709" y="6253018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Elevation image from mesh vertices</a:t>
            </a:r>
            <a:endParaRPr lang="sv-SE" sz="1200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4364182" y="6248400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Sampling new vertices</a:t>
            </a:r>
            <a:endParaRPr lang="sv-SE" sz="1200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8229599" y="6225309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smtClean="0"/>
              <a:t>Elevation image from sampled vertices</a:t>
            </a:r>
            <a:endParaRPr lang="sv-SE" sz="1200" i="1" dirty="0"/>
          </a:p>
        </p:txBody>
      </p:sp>
      <p:sp>
        <p:nvSpPr>
          <p:cNvPr id="12" name="Right Arrow 11"/>
          <p:cNvSpPr/>
          <p:nvPr/>
        </p:nvSpPr>
        <p:spPr>
          <a:xfrm>
            <a:off x="3514436" y="4835235"/>
            <a:ext cx="729673" cy="3694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0188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/>
          <p:cNvSpPr/>
          <p:nvPr/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GB" sz="4400" dirty="0">
                <a:latin typeface="+mj-lt"/>
                <a:ea typeface="+mj-ea"/>
                <a:cs typeface="+mj-cs"/>
              </a:rPr>
              <a:t>Instructions</a:t>
            </a:r>
            <a:br>
              <a:rPr lang="en-GB" sz="4400" dirty="0">
                <a:latin typeface="+mj-lt"/>
                <a:ea typeface="+mj-ea"/>
                <a:cs typeface="+mj-cs"/>
              </a:rPr>
            </a:br>
            <a:r>
              <a:rPr lang="en-GB" sz="4400" dirty="0">
                <a:latin typeface="+mj-lt"/>
                <a:ea typeface="+mj-ea"/>
                <a:cs typeface="+mj-cs"/>
              </a:rPr>
              <a:t>Hidden page and will not show in print</a:t>
            </a:r>
          </a:p>
        </p:txBody>
      </p:sp>
      <p:pic>
        <p:nvPicPr>
          <p:cNvPr id="74" name="Picture 27">
            <a:extLst>
              <a:ext uri="{FF2B5EF4-FFF2-40B4-BE49-F238E27FC236}">
                <a16:creationId xmlns="" xmlns:a16="http://schemas.microsoft.com/office/drawing/2014/main" id="{60C21269-A589-4470-B95A-7EA975F51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1662" y="1825341"/>
            <a:ext cx="1157882" cy="1201086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75" name="Oval 4">
            <a:extLst>
              <a:ext uri="{FF2B5EF4-FFF2-40B4-BE49-F238E27FC236}">
                <a16:creationId xmlns="" xmlns:a16="http://schemas.microsoft.com/office/drawing/2014/main" id="{FC414715-E992-4E80-BF72-CE436531D347}"/>
              </a:ext>
            </a:extLst>
          </p:cNvPr>
          <p:cNvSpPr/>
          <p:nvPr/>
        </p:nvSpPr>
        <p:spPr>
          <a:xfrm>
            <a:off x="9580640" y="1797074"/>
            <a:ext cx="1217510" cy="1217510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6" name="Picture 17">
            <a:extLst>
              <a:ext uri="{FF2B5EF4-FFF2-40B4-BE49-F238E27FC236}">
                <a16:creationId xmlns="" xmlns:a16="http://schemas.microsoft.com/office/drawing/2014/main" id="{33C58AC4-1B11-4202-B164-D9353095AD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303" y="3525998"/>
            <a:ext cx="1770781" cy="262587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7" name="Picture 2">
            <a:extLst>
              <a:ext uri="{FF2B5EF4-FFF2-40B4-BE49-F238E27FC236}">
                <a16:creationId xmlns="" xmlns:a16="http://schemas.microsoft.com/office/drawing/2014/main" id="{AC69626F-3C2C-400F-A95E-BE82496A2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430" y="4089041"/>
            <a:ext cx="1740467" cy="2058845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78" name="Picture 9">
            <a:extLst>
              <a:ext uri="{FF2B5EF4-FFF2-40B4-BE49-F238E27FC236}">
                <a16:creationId xmlns="" xmlns:a16="http://schemas.microsoft.com/office/drawing/2014/main" id="{685FCABF-359D-432C-8F45-DF5636266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3934" y="2424878"/>
            <a:ext cx="2311264" cy="893492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79" name="&quot;Not Allowed&quot; Symbol 37">
            <a:extLst>
              <a:ext uri="{FF2B5EF4-FFF2-40B4-BE49-F238E27FC236}">
                <a16:creationId xmlns="" xmlns:a16="http://schemas.microsoft.com/office/drawing/2014/main" id="{6F78C5CF-ECB3-4D05-AC74-61B3DB65F983}"/>
              </a:ext>
            </a:extLst>
          </p:cNvPr>
          <p:cNvSpPr/>
          <p:nvPr/>
        </p:nvSpPr>
        <p:spPr>
          <a:xfrm>
            <a:off x="1742157" y="2700345"/>
            <a:ext cx="195015" cy="19501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>
              <a:solidFill>
                <a:schemeClr val="tx1"/>
              </a:solidFill>
            </a:endParaRPr>
          </a:p>
        </p:txBody>
      </p:sp>
      <p:sp>
        <p:nvSpPr>
          <p:cNvPr id="80" name="&quot;Not Allowed&quot; Symbol 38">
            <a:extLst>
              <a:ext uri="{FF2B5EF4-FFF2-40B4-BE49-F238E27FC236}">
                <a16:creationId xmlns="" xmlns:a16="http://schemas.microsoft.com/office/drawing/2014/main" id="{E7C1CF66-DF9A-4AE4-994F-A1BAC486F512}"/>
              </a:ext>
            </a:extLst>
          </p:cNvPr>
          <p:cNvSpPr/>
          <p:nvPr/>
        </p:nvSpPr>
        <p:spPr>
          <a:xfrm>
            <a:off x="1987449" y="2700345"/>
            <a:ext cx="195015" cy="195015"/>
          </a:xfrm>
          <a:prstGeom prst="noSmoking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>
              <a:solidFill>
                <a:schemeClr val="tx1"/>
              </a:solidFill>
            </a:endParaRPr>
          </a:p>
        </p:txBody>
      </p:sp>
      <p:sp>
        <p:nvSpPr>
          <p:cNvPr id="81" name="textruta 5">
            <a:extLst>
              <a:ext uri="{FF2B5EF4-FFF2-40B4-BE49-F238E27FC236}">
                <a16:creationId xmlns="" xmlns:a16="http://schemas.microsoft.com/office/drawing/2014/main" id="{D95A575C-7A57-48D5-8DD3-ED7C1CE6C0A6}"/>
              </a:ext>
            </a:extLst>
          </p:cNvPr>
          <p:cNvSpPr txBox="1"/>
          <p:nvPr/>
        </p:nvSpPr>
        <p:spPr>
          <a:xfrm>
            <a:off x="841760" y="1810060"/>
            <a:ext cx="1306342" cy="493681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To change format and use bullets </a:t>
            </a:r>
            <a:r>
              <a:rPr lang="en-GB" sz="998" b="1" dirty="0"/>
              <a:t>do not</a:t>
            </a:r>
            <a:r>
              <a:rPr lang="en-GB" sz="998" dirty="0"/>
              <a:t> use this functions!</a:t>
            </a:r>
          </a:p>
        </p:txBody>
      </p:sp>
      <p:sp>
        <p:nvSpPr>
          <p:cNvPr id="82" name="textruta 8">
            <a:extLst>
              <a:ext uri="{FF2B5EF4-FFF2-40B4-BE49-F238E27FC236}">
                <a16:creationId xmlns="" xmlns:a16="http://schemas.microsoft.com/office/drawing/2014/main" id="{0CB2782B-CC1C-4BE6-8719-1F098CE60060}"/>
              </a:ext>
            </a:extLst>
          </p:cNvPr>
          <p:cNvSpPr txBox="1"/>
          <p:nvPr/>
        </p:nvSpPr>
        <p:spPr>
          <a:xfrm>
            <a:off x="2244343" y="1810060"/>
            <a:ext cx="1306342" cy="493681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To change format and/or to use </a:t>
            </a:r>
            <a:r>
              <a:rPr lang="en-GB" sz="998" b="1" dirty="0"/>
              <a:t>bullets</a:t>
            </a:r>
            <a:r>
              <a:rPr lang="en-GB" sz="998" dirty="0"/>
              <a:t>, change the level here.</a:t>
            </a:r>
          </a:p>
        </p:txBody>
      </p:sp>
      <p:sp>
        <p:nvSpPr>
          <p:cNvPr id="83" name="textruta 10">
            <a:extLst>
              <a:ext uri="{FF2B5EF4-FFF2-40B4-BE49-F238E27FC236}">
                <a16:creationId xmlns="" xmlns:a16="http://schemas.microsoft.com/office/drawing/2014/main" id="{91BDB223-2E2F-409D-A8F5-1A36F925FFC5}"/>
              </a:ext>
            </a:extLst>
          </p:cNvPr>
          <p:cNvSpPr txBox="1"/>
          <p:nvPr/>
        </p:nvSpPr>
        <p:spPr>
          <a:xfrm>
            <a:off x="7743152" y="1817788"/>
            <a:ext cx="1485964" cy="493681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If the file size is to large, choose picture and use </a:t>
            </a:r>
            <a:r>
              <a:rPr lang="en-GB" sz="998" b="1" dirty="0"/>
              <a:t>Compress Pictures</a:t>
            </a:r>
            <a:r>
              <a:rPr lang="en-GB" sz="998" dirty="0"/>
              <a:t>.</a:t>
            </a:r>
          </a:p>
        </p:txBody>
      </p:sp>
      <p:sp>
        <p:nvSpPr>
          <p:cNvPr id="84" name="textruta 10">
            <a:extLst>
              <a:ext uri="{FF2B5EF4-FFF2-40B4-BE49-F238E27FC236}">
                <a16:creationId xmlns="" xmlns:a16="http://schemas.microsoft.com/office/drawing/2014/main" id="{80FCC81B-413E-46E4-92A1-948A2A62499E}"/>
              </a:ext>
            </a:extLst>
          </p:cNvPr>
          <p:cNvSpPr txBox="1"/>
          <p:nvPr/>
        </p:nvSpPr>
        <p:spPr>
          <a:xfrm>
            <a:off x="7743152" y="3233721"/>
            <a:ext cx="2990667" cy="186546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Choose </a:t>
            </a:r>
            <a:r>
              <a:rPr lang="en-GB" sz="998" b="1" dirty="0"/>
              <a:t>resolution</a:t>
            </a:r>
            <a:r>
              <a:rPr lang="en-GB" sz="998" dirty="0"/>
              <a:t>. </a:t>
            </a:r>
          </a:p>
        </p:txBody>
      </p:sp>
      <p:pic>
        <p:nvPicPr>
          <p:cNvPr id="85" name="Picture 48">
            <a:extLst>
              <a:ext uri="{FF2B5EF4-FFF2-40B4-BE49-F238E27FC236}">
                <a16:creationId xmlns="" xmlns:a16="http://schemas.microsoft.com/office/drawing/2014/main" id="{23737CD8-ACFE-42CB-A35C-0261F24A3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08878" y="3825078"/>
            <a:ext cx="3084804" cy="2341686"/>
          </a:xfrm>
          <a:prstGeom prst="rect">
            <a:avLst/>
          </a:prstGeom>
          <a:ln w="9525">
            <a:solidFill>
              <a:schemeClr val="tx2"/>
            </a:solidFill>
          </a:ln>
        </p:spPr>
      </p:pic>
      <p:sp>
        <p:nvSpPr>
          <p:cNvPr id="86" name="textruta 10">
            <a:extLst>
              <a:ext uri="{FF2B5EF4-FFF2-40B4-BE49-F238E27FC236}">
                <a16:creationId xmlns="" xmlns:a16="http://schemas.microsoft.com/office/drawing/2014/main" id="{BB8BD83F-1CFA-4ACF-90C6-90A7E842677D}"/>
              </a:ext>
            </a:extLst>
          </p:cNvPr>
          <p:cNvSpPr txBox="1"/>
          <p:nvPr/>
        </p:nvSpPr>
        <p:spPr>
          <a:xfrm>
            <a:off x="9740237" y="3590372"/>
            <a:ext cx="1611976" cy="161197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/>
            <a:r>
              <a:rPr lang="en-GB" sz="1100" b="1" dirty="0">
                <a:solidFill>
                  <a:schemeClr val="bg1"/>
                </a:solidFill>
              </a:rPr>
              <a:t>Please note </a:t>
            </a:r>
            <a:r>
              <a:rPr lang="en-GB" sz="1100" dirty="0">
                <a:solidFill>
                  <a:schemeClr val="bg1"/>
                </a:solidFill>
              </a:rPr>
              <a:t>that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compressing pictures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can’t be undone.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If you change your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mind, you need to</a:t>
            </a:r>
            <a:br>
              <a:rPr lang="en-GB" sz="1100" dirty="0">
                <a:solidFill>
                  <a:schemeClr val="bg1"/>
                </a:solidFill>
              </a:rPr>
            </a:br>
            <a:r>
              <a:rPr lang="en-GB" sz="1100" dirty="0">
                <a:solidFill>
                  <a:schemeClr val="bg1"/>
                </a:solidFill>
              </a:rPr>
              <a:t>replace the pictures.</a:t>
            </a:r>
          </a:p>
        </p:txBody>
      </p:sp>
      <p:sp>
        <p:nvSpPr>
          <p:cNvPr id="87" name="Rectangle 78">
            <a:extLst>
              <a:ext uri="{FF2B5EF4-FFF2-40B4-BE49-F238E27FC236}">
                <a16:creationId xmlns="" xmlns:a16="http://schemas.microsoft.com/office/drawing/2014/main" id="{BE635BFE-697E-41EC-AAD1-37C6ADE505CF}"/>
              </a:ext>
            </a:extLst>
          </p:cNvPr>
          <p:cNvSpPr/>
          <p:nvPr/>
        </p:nvSpPr>
        <p:spPr>
          <a:xfrm>
            <a:off x="845572" y="3493675"/>
            <a:ext cx="2126111" cy="493681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To import slides from another presentation with another template, use </a:t>
            </a:r>
            <a:r>
              <a:rPr lang="en-GB" sz="998" b="1" dirty="0"/>
              <a:t>New Slide/Reuse Slides</a:t>
            </a:r>
            <a:r>
              <a:rPr lang="en-GB" sz="998" dirty="0"/>
              <a:t>.</a:t>
            </a:r>
          </a:p>
        </p:txBody>
      </p:sp>
      <p:sp>
        <p:nvSpPr>
          <p:cNvPr id="88" name="Rectangle 65">
            <a:extLst>
              <a:ext uri="{FF2B5EF4-FFF2-40B4-BE49-F238E27FC236}">
                <a16:creationId xmlns="" xmlns:a16="http://schemas.microsoft.com/office/drawing/2014/main" id="{746FC052-8D28-40D3-B44D-AA93B0BAFFE9}"/>
              </a:ext>
            </a:extLst>
          </p:cNvPr>
          <p:cNvSpPr/>
          <p:nvPr/>
        </p:nvSpPr>
        <p:spPr>
          <a:xfrm>
            <a:off x="3742462" y="3525998"/>
            <a:ext cx="1635832" cy="493681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Browse to the chosen presentation, and mark the slide(s) you want to reuse.</a:t>
            </a:r>
          </a:p>
        </p:txBody>
      </p:sp>
      <p:sp>
        <p:nvSpPr>
          <p:cNvPr id="89" name="Rectangle 81">
            <a:extLst>
              <a:ext uri="{FF2B5EF4-FFF2-40B4-BE49-F238E27FC236}">
                <a16:creationId xmlns="" xmlns:a16="http://schemas.microsoft.com/office/drawing/2014/main" id="{9839FC45-FD93-431C-9510-53467F749D00}"/>
              </a:ext>
            </a:extLst>
          </p:cNvPr>
          <p:cNvSpPr/>
          <p:nvPr/>
        </p:nvSpPr>
        <p:spPr>
          <a:xfrm>
            <a:off x="3762351" y="5530527"/>
            <a:ext cx="1458069" cy="647249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b="1" dirty="0"/>
              <a:t>Don’t use </a:t>
            </a:r>
            <a:r>
              <a:rPr lang="en-GB" sz="998" dirty="0"/>
              <a:t>Keep source formatting. If you do, the slides will be imported with the old format.</a:t>
            </a:r>
          </a:p>
        </p:txBody>
      </p:sp>
      <p:sp>
        <p:nvSpPr>
          <p:cNvPr id="90" name="Rektangel 36">
            <a:extLst>
              <a:ext uri="{FF2B5EF4-FFF2-40B4-BE49-F238E27FC236}">
                <a16:creationId xmlns="" xmlns:a16="http://schemas.microsoft.com/office/drawing/2014/main" id="{F1357E93-5484-4B9F-AF32-442A67FB64C2}"/>
              </a:ext>
            </a:extLst>
          </p:cNvPr>
          <p:cNvSpPr/>
          <p:nvPr/>
        </p:nvSpPr>
        <p:spPr>
          <a:xfrm>
            <a:off x="7903139" y="3440680"/>
            <a:ext cx="2444019" cy="340113"/>
          </a:xfrm>
          <a:prstGeom prst="rect">
            <a:avLst/>
          </a:prstGeom>
          <a:noFill/>
        </p:spPr>
        <p:txBody>
          <a:bodyPr wrap="square" lIns="0" tIns="0" rIns="0" bIns="32659" rtlCol="0">
            <a:spAutoFit/>
          </a:bodyPr>
          <a:lstStyle/>
          <a:p>
            <a:r>
              <a:rPr lang="en-GB" sz="998" dirty="0"/>
              <a:t>If you want to do this on all pictures, click out the box for Apply only to this picture.</a:t>
            </a:r>
          </a:p>
        </p:txBody>
      </p:sp>
      <p:cxnSp>
        <p:nvCxnSpPr>
          <p:cNvPr id="91" name="Connector: Elbow 36">
            <a:extLst>
              <a:ext uri="{FF2B5EF4-FFF2-40B4-BE49-F238E27FC236}">
                <a16:creationId xmlns="" xmlns:a16="http://schemas.microsoft.com/office/drawing/2014/main" id="{2BEE9A3C-C7AA-4090-93A5-A9619C728AD5}"/>
              </a:ext>
            </a:extLst>
          </p:cNvPr>
          <p:cNvCxnSpPr>
            <a:cxnSpLocks/>
            <a:stCxn id="78" idx="1"/>
            <a:endCxn id="81" idx="1"/>
          </p:cNvCxnSpPr>
          <p:nvPr/>
        </p:nvCxnSpPr>
        <p:spPr>
          <a:xfrm rot="10800000">
            <a:off x="841760" y="2056902"/>
            <a:ext cx="852174" cy="814723"/>
          </a:xfrm>
          <a:prstGeom prst="bentConnector3">
            <a:avLst>
              <a:gd name="adj1" fmla="val 126826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="" xmlns:a16="http://schemas.microsoft.com/office/drawing/2014/main" id="{DF3FD47D-D9CF-4083-BC1C-E7D90C7D46F0}"/>
              </a:ext>
            </a:extLst>
          </p:cNvPr>
          <p:cNvCxnSpPr>
            <a:cxnSpLocks/>
            <a:stCxn id="101" idx="6"/>
            <a:endCxn id="82" idx="3"/>
          </p:cNvCxnSpPr>
          <p:nvPr/>
        </p:nvCxnSpPr>
        <p:spPr>
          <a:xfrm flipV="1">
            <a:off x="2665305" y="2056901"/>
            <a:ext cx="885380" cy="763653"/>
          </a:xfrm>
          <a:prstGeom prst="bentConnector3">
            <a:avLst>
              <a:gd name="adj1" fmla="val 125819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43">
            <a:extLst>
              <a:ext uri="{FF2B5EF4-FFF2-40B4-BE49-F238E27FC236}">
                <a16:creationId xmlns="" xmlns:a16="http://schemas.microsoft.com/office/drawing/2014/main" id="{89BA2D78-FF49-4638-ACB3-46152A856C5E}"/>
              </a:ext>
            </a:extLst>
          </p:cNvPr>
          <p:cNvCxnSpPr>
            <a:cxnSpLocks/>
            <a:stCxn id="75" idx="2"/>
            <a:endCxn id="83" idx="2"/>
          </p:cNvCxnSpPr>
          <p:nvPr/>
        </p:nvCxnSpPr>
        <p:spPr>
          <a:xfrm rot="10800000">
            <a:off x="8486134" y="2311469"/>
            <a:ext cx="1094506" cy="94360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Rectangle: Rounded Corners 50">
            <a:extLst>
              <a:ext uri="{FF2B5EF4-FFF2-40B4-BE49-F238E27FC236}">
                <a16:creationId xmlns="" xmlns:a16="http://schemas.microsoft.com/office/drawing/2014/main" id="{F6213DA9-F78C-46EC-B601-0DD135783BEA}"/>
              </a:ext>
            </a:extLst>
          </p:cNvPr>
          <p:cNvSpPr/>
          <p:nvPr/>
        </p:nvSpPr>
        <p:spPr>
          <a:xfrm>
            <a:off x="8051218" y="4277977"/>
            <a:ext cx="203165" cy="19595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cxnSp>
        <p:nvCxnSpPr>
          <p:cNvPr id="95" name="Connector: Elbow 44">
            <a:extLst>
              <a:ext uri="{FF2B5EF4-FFF2-40B4-BE49-F238E27FC236}">
                <a16:creationId xmlns="" xmlns:a16="http://schemas.microsoft.com/office/drawing/2014/main" id="{F14B7751-27AA-4896-9549-CEBE20261E01}"/>
              </a:ext>
            </a:extLst>
          </p:cNvPr>
          <p:cNvCxnSpPr>
            <a:cxnSpLocks/>
            <a:stCxn id="94" idx="0"/>
            <a:endCxn id="90" idx="1"/>
          </p:cNvCxnSpPr>
          <p:nvPr/>
        </p:nvCxnSpPr>
        <p:spPr>
          <a:xfrm rot="16200000" flipV="1">
            <a:off x="7694350" y="3819526"/>
            <a:ext cx="667240" cy="249662"/>
          </a:xfrm>
          <a:prstGeom prst="bentConnector4">
            <a:avLst>
              <a:gd name="adj1" fmla="val 37257"/>
              <a:gd name="adj2" fmla="val 191564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nector: Elbow 70">
            <a:extLst>
              <a:ext uri="{FF2B5EF4-FFF2-40B4-BE49-F238E27FC236}">
                <a16:creationId xmlns="" xmlns:a16="http://schemas.microsoft.com/office/drawing/2014/main" id="{DD9EB4E3-05F8-4630-ADF2-F392F6BF7F80}"/>
              </a:ext>
            </a:extLst>
          </p:cNvPr>
          <p:cNvCxnSpPr>
            <a:cxnSpLocks/>
            <a:stCxn id="97" idx="0"/>
            <a:endCxn id="84" idx="1"/>
          </p:cNvCxnSpPr>
          <p:nvPr/>
        </p:nvCxnSpPr>
        <p:spPr>
          <a:xfrm rot="16200000" flipV="1">
            <a:off x="7116280" y="3953866"/>
            <a:ext cx="1508474" cy="254729"/>
          </a:xfrm>
          <a:prstGeom prst="bentConnector4">
            <a:avLst>
              <a:gd name="adj1" fmla="val 46908"/>
              <a:gd name="adj2" fmla="val 189742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: Rounded Corners 72">
            <a:extLst>
              <a:ext uri="{FF2B5EF4-FFF2-40B4-BE49-F238E27FC236}">
                <a16:creationId xmlns="" xmlns:a16="http://schemas.microsoft.com/office/drawing/2014/main" id="{48B93218-235F-4799-AECE-395C2A6A5041}"/>
              </a:ext>
            </a:extLst>
          </p:cNvPr>
          <p:cNvSpPr/>
          <p:nvPr/>
        </p:nvSpPr>
        <p:spPr>
          <a:xfrm>
            <a:off x="7910696" y="4835468"/>
            <a:ext cx="174370" cy="1010871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cxnSp>
        <p:nvCxnSpPr>
          <p:cNvPr id="98" name="Connector: Elbow 68">
            <a:extLst>
              <a:ext uri="{FF2B5EF4-FFF2-40B4-BE49-F238E27FC236}">
                <a16:creationId xmlns="" xmlns:a16="http://schemas.microsoft.com/office/drawing/2014/main" id="{18FA4A8D-4467-424F-AF84-B54C10ADF4FD}"/>
              </a:ext>
            </a:extLst>
          </p:cNvPr>
          <p:cNvCxnSpPr>
            <a:cxnSpLocks/>
            <a:stCxn id="103" idx="3"/>
            <a:endCxn id="87" idx="2"/>
          </p:cNvCxnSpPr>
          <p:nvPr/>
        </p:nvCxnSpPr>
        <p:spPr>
          <a:xfrm flipV="1">
            <a:off x="1611071" y="3987356"/>
            <a:ext cx="297557" cy="2083969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ctor: Elbow 93">
            <a:extLst>
              <a:ext uri="{FF2B5EF4-FFF2-40B4-BE49-F238E27FC236}">
                <a16:creationId xmlns="" xmlns:a16="http://schemas.microsoft.com/office/drawing/2014/main" id="{F0E096EA-F095-4DFD-9DF9-0F9DB067A019}"/>
              </a:ext>
            </a:extLst>
          </p:cNvPr>
          <p:cNvCxnSpPr>
            <a:cxnSpLocks/>
            <a:endCxn id="106" idx="1"/>
          </p:cNvCxnSpPr>
          <p:nvPr/>
        </p:nvCxnSpPr>
        <p:spPr>
          <a:xfrm rot="16200000" flipH="1">
            <a:off x="4475192" y="4220462"/>
            <a:ext cx="1026172" cy="855802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0" name="Connector: Elbow 95">
            <a:extLst>
              <a:ext uri="{FF2B5EF4-FFF2-40B4-BE49-F238E27FC236}">
                <a16:creationId xmlns="" xmlns:a16="http://schemas.microsoft.com/office/drawing/2014/main" id="{130163E9-CC0F-46AA-9EDC-9973339C2DD8}"/>
              </a:ext>
            </a:extLst>
          </p:cNvPr>
          <p:cNvCxnSpPr>
            <a:cxnSpLocks/>
            <a:stCxn id="88" idx="2"/>
            <a:endCxn id="105" idx="1"/>
          </p:cNvCxnSpPr>
          <p:nvPr/>
        </p:nvCxnSpPr>
        <p:spPr>
          <a:xfrm rot="16200000" flipH="1">
            <a:off x="5437378" y="3142678"/>
            <a:ext cx="135311" cy="1889311"/>
          </a:xfrm>
          <a:prstGeom prst="bentConnector2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1" name="Oval 4">
            <a:extLst>
              <a:ext uri="{FF2B5EF4-FFF2-40B4-BE49-F238E27FC236}">
                <a16:creationId xmlns="" xmlns:a16="http://schemas.microsoft.com/office/drawing/2014/main" id="{02C78F57-6D9C-4D52-A072-FACCA23DDCC8}"/>
              </a:ext>
            </a:extLst>
          </p:cNvPr>
          <p:cNvSpPr/>
          <p:nvPr/>
        </p:nvSpPr>
        <p:spPr>
          <a:xfrm>
            <a:off x="2214223" y="2595013"/>
            <a:ext cx="451082" cy="451082"/>
          </a:xfrm>
          <a:prstGeom prst="ellipse">
            <a:avLst/>
          </a:prstGeom>
          <a:solidFill>
            <a:schemeClr val="tx2">
              <a:alpha val="4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2" name="Rectangle: Rounded Corners 52">
            <a:extLst>
              <a:ext uri="{FF2B5EF4-FFF2-40B4-BE49-F238E27FC236}">
                <a16:creationId xmlns="" xmlns:a16="http://schemas.microsoft.com/office/drawing/2014/main" id="{498144A7-C66C-4F39-9926-889FEED76210}"/>
              </a:ext>
            </a:extLst>
          </p:cNvPr>
          <p:cNvSpPr/>
          <p:nvPr/>
        </p:nvSpPr>
        <p:spPr>
          <a:xfrm>
            <a:off x="9673337" y="2399621"/>
            <a:ext cx="1060481" cy="1800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sp>
        <p:nvSpPr>
          <p:cNvPr id="103" name="Rectangle: Rounded Corners 66">
            <a:extLst>
              <a:ext uri="{FF2B5EF4-FFF2-40B4-BE49-F238E27FC236}">
                <a16:creationId xmlns="" xmlns:a16="http://schemas.microsoft.com/office/drawing/2014/main" id="{38BA917E-C3B3-429E-80F4-9A002ED5227C}"/>
              </a:ext>
            </a:extLst>
          </p:cNvPr>
          <p:cNvSpPr/>
          <p:nvPr/>
        </p:nvSpPr>
        <p:spPr>
          <a:xfrm>
            <a:off x="845572" y="6002697"/>
            <a:ext cx="765499" cy="137255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sp>
        <p:nvSpPr>
          <p:cNvPr id="104" name="Rectangle: Rounded Corners 71">
            <a:extLst>
              <a:ext uri="{FF2B5EF4-FFF2-40B4-BE49-F238E27FC236}">
                <a16:creationId xmlns="" xmlns:a16="http://schemas.microsoft.com/office/drawing/2014/main" id="{66C77090-5226-40E2-B6FA-8B6BE844BE9F}"/>
              </a:ext>
            </a:extLst>
          </p:cNvPr>
          <p:cNvSpPr/>
          <p:nvPr/>
        </p:nvSpPr>
        <p:spPr>
          <a:xfrm>
            <a:off x="5369773" y="5986428"/>
            <a:ext cx="1012920" cy="144000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sp>
        <p:nvSpPr>
          <p:cNvPr id="105" name="Rectangle: Rounded Corners 85">
            <a:extLst>
              <a:ext uri="{FF2B5EF4-FFF2-40B4-BE49-F238E27FC236}">
                <a16:creationId xmlns="" xmlns:a16="http://schemas.microsoft.com/office/drawing/2014/main" id="{931C4F4A-8326-4FEB-80EB-9090EE224072}"/>
              </a:ext>
            </a:extLst>
          </p:cNvPr>
          <p:cNvSpPr/>
          <p:nvPr/>
        </p:nvSpPr>
        <p:spPr>
          <a:xfrm>
            <a:off x="6449689" y="4051938"/>
            <a:ext cx="467906" cy="206104"/>
          </a:xfrm>
          <a:prstGeom prst="roundRect">
            <a:avLst>
              <a:gd name="adj" fmla="val 7178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sp>
        <p:nvSpPr>
          <p:cNvPr id="106" name="Rectangle: Rounded Corners 91">
            <a:extLst>
              <a:ext uri="{FF2B5EF4-FFF2-40B4-BE49-F238E27FC236}">
                <a16:creationId xmlns="" xmlns:a16="http://schemas.microsoft.com/office/drawing/2014/main" id="{1CAF86C0-D4E0-4D0B-B4E5-A98C991CA898}"/>
              </a:ext>
            </a:extLst>
          </p:cNvPr>
          <p:cNvSpPr/>
          <p:nvPr/>
        </p:nvSpPr>
        <p:spPr>
          <a:xfrm>
            <a:off x="5416179" y="4380807"/>
            <a:ext cx="1450310" cy="1561284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25"/>
              </a:lnSpc>
            </a:pPr>
            <a:endParaRPr lang="en-GB" sz="907" dirty="0"/>
          </a:p>
        </p:txBody>
      </p:sp>
      <p:cxnSp>
        <p:nvCxnSpPr>
          <p:cNvPr id="107" name="Connector: Elbow 99">
            <a:extLst>
              <a:ext uri="{FF2B5EF4-FFF2-40B4-BE49-F238E27FC236}">
                <a16:creationId xmlns="" xmlns:a16="http://schemas.microsoft.com/office/drawing/2014/main" id="{C7B06376-BDE0-4C67-9C04-57F2F5ADDA73}"/>
              </a:ext>
            </a:extLst>
          </p:cNvPr>
          <p:cNvCxnSpPr>
            <a:cxnSpLocks/>
            <a:endCxn id="104" idx="1"/>
          </p:cNvCxnSpPr>
          <p:nvPr/>
        </p:nvCxnSpPr>
        <p:spPr>
          <a:xfrm>
            <a:off x="5203946" y="5935407"/>
            <a:ext cx="165827" cy="123021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752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image: ground model 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l-GR" dirty="0" smtClean="0"/>
              <a:t>λ</a:t>
            </a:r>
            <a:r>
              <a:rPr lang="en-US" dirty="0" smtClean="0"/>
              <a:t>-flat zones labelling algorithm: </a:t>
            </a:r>
          </a:p>
          <a:p>
            <a:pPr lvl="1"/>
            <a:r>
              <a:rPr lang="en-US" dirty="0" smtClean="0"/>
              <a:t>Two neighboring pixels belong to the same region if their value difference &lt; </a:t>
            </a:r>
            <a:r>
              <a:rPr lang="el-GR" dirty="0"/>
              <a:t>λ </a:t>
            </a:r>
            <a:endParaRPr lang="en-US" dirty="0" smtClean="0"/>
          </a:p>
          <a:p>
            <a:pPr lvl="1"/>
            <a:r>
              <a:rPr lang="en-US" dirty="0" smtClean="0"/>
              <a:t>Ground := larger </a:t>
            </a:r>
            <a:r>
              <a:rPr lang="el-GR" dirty="0" smtClean="0"/>
              <a:t>λ</a:t>
            </a:r>
            <a:r>
              <a:rPr lang="en-US" dirty="0" smtClean="0"/>
              <a:t>-flat zone</a:t>
            </a:r>
          </a:p>
          <a:p>
            <a:pPr lvl="1"/>
            <a:r>
              <a:rPr lang="en-US" dirty="0" smtClean="0"/>
              <a:t>Problem: mesh surface information </a:t>
            </a:r>
            <a:r>
              <a:rPr lang="en-US" dirty="0" smtClean="0">
                <a:sym typeface="Wingdings" panose="05000000000000000000" pitchFamily="2" charset="2"/>
              </a:rPr>
              <a:t></a:t>
            </a:r>
            <a:r>
              <a:rPr lang="en-US" dirty="0" smtClean="0"/>
              <a:t> discontinuous ground</a:t>
            </a:r>
          </a:p>
          <a:p>
            <a:pPr lvl="2"/>
            <a:r>
              <a:rPr lang="en-US" dirty="0" smtClean="0"/>
              <a:t>Select only </a:t>
            </a:r>
            <a:r>
              <a:rPr lang="el-GR" dirty="0" smtClean="0"/>
              <a:t>λ</a:t>
            </a:r>
            <a:r>
              <a:rPr lang="en-US" dirty="0" smtClean="0"/>
              <a:t>-flat zones containing a local minimum from the elevation picture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308" y="4131415"/>
            <a:ext cx="2999977" cy="22499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22" y="4125417"/>
            <a:ext cx="3046159" cy="22846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08" y="4103708"/>
            <a:ext cx="2926084" cy="219456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389091" y="5061527"/>
            <a:ext cx="757382" cy="2770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Plus 10"/>
          <p:cNvSpPr/>
          <p:nvPr/>
        </p:nvSpPr>
        <p:spPr>
          <a:xfrm>
            <a:off x="3657601" y="4950691"/>
            <a:ext cx="544945" cy="60036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0931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927" y="1256143"/>
            <a:ext cx="4442691" cy="333201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4"/>
          </p:nvPr>
        </p:nvSpPr>
        <p:spPr>
          <a:xfrm>
            <a:off x="793748" y="1579803"/>
            <a:ext cx="6070515" cy="5284461"/>
          </a:xfrm>
        </p:spPr>
        <p:txBody>
          <a:bodyPr>
            <a:noAutofit/>
          </a:bodyPr>
          <a:lstStyle/>
          <a:p>
            <a:r>
              <a:rPr lang="en-US" sz="1600" dirty="0"/>
              <a:t>k</a:t>
            </a:r>
            <a:r>
              <a:rPr lang="en-US" sz="1600" dirty="0" smtClean="0"/>
              <a:t>-means clustering on pixels</a:t>
            </a:r>
          </a:p>
          <a:p>
            <a:pPr lvl="1"/>
            <a:r>
              <a:rPr lang="en-US" sz="1600" dirty="0"/>
              <a:t>B</a:t>
            </a:r>
            <a:r>
              <a:rPr lang="en-US" sz="1600" dirty="0" smtClean="0"/>
              <a:t>ased on scaled z-value and normal angle with z axis</a:t>
            </a:r>
          </a:p>
          <a:p>
            <a:r>
              <a:rPr lang="en-US" sz="1600" dirty="0" err="1" smtClean="0"/>
              <a:t>Backprojection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Triangles projected to a ground pixel are labelled as ground</a:t>
            </a:r>
          </a:p>
          <a:p>
            <a:pPr lvl="1"/>
            <a:r>
              <a:rPr lang="en-US" sz="1600" dirty="0" smtClean="0"/>
              <a:t>However façade triangles often projected on ground pixels </a:t>
            </a:r>
          </a:p>
          <a:p>
            <a:pPr lvl="2"/>
            <a:r>
              <a:rPr lang="en-US" sz="1600" dirty="0" smtClean="0"/>
              <a:t>Extra clustering on normal angle with z-axis</a:t>
            </a:r>
          </a:p>
          <a:p>
            <a:r>
              <a:rPr lang="en-US" sz="1600" dirty="0" smtClean="0"/>
              <a:t>Conclusion:</a:t>
            </a:r>
          </a:p>
          <a:p>
            <a:pPr lvl="1"/>
            <a:r>
              <a:rPr lang="en-US" sz="1600" dirty="0" smtClean="0"/>
              <a:t>Direct adaptation of a 3D point cloud technique</a:t>
            </a:r>
          </a:p>
          <a:p>
            <a:pPr lvl="1"/>
            <a:r>
              <a:rPr lang="en-US" sz="1600" dirty="0" smtClean="0"/>
              <a:t>Holds potential</a:t>
            </a:r>
          </a:p>
          <a:p>
            <a:pPr lvl="1"/>
            <a:r>
              <a:rPr lang="en-US" sz="1600" dirty="0" smtClean="0"/>
              <a:t>Chronological step</a:t>
            </a:r>
          </a:p>
          <a:p>
            <a:pPr lvl="1"/>
            <a:r>
              <a:rPr lang="en-US" sz="1600" dirty="0" smtClean="0"/>
              <a:t>If using triangle-properties-based clustering,                                                                                              why not directly cluster triangles</a:t>
            </a:r>
          </a:p>
          <a:p>
            <a:pPr lvl="2"/>
            <a:endParaRPr lang="sv-SE" sz="900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55" b="25655"/>
          <a:stretch>
            <a:fillRect/>
          </a:stretch>
        </p:blipFill>
        <p:spPr>
          <a:xfrm>
            <a:off x="5819315" y="4421765"/>
            <a:ext cx="5679958" cy="17204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Elevation image: ground model (2)</a:t>
            </a:r>
            <a:endParaRPr lang="sv-SE" dirty="0"/>
          </a:p>
        </p:txBody>
      </p:sp>
      <p:sp>
        <p:nvSpPr>
          <p:cNvPr id="14" name="TextBox 13"/>
          <p:cNvSpPr txBox="1"/>
          <p:nvPr/>
        </p:nvSpPr>
        <p:spPr>
          <a:xfrm>
            <a:off x="6294011" y="2183488"/>
            <a:ext cx="2623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 smtClean="0"/>
              <a:t>Binary ground model</a:t>
            </a:r>
          </a:p>
          <a:p>
            <a:pPr algn="r"/>
            <a:r>
              <a:rPr lang="en-US" sz="1400" i="1" dirty="0" smtClean="0"/>
              <a:t>from image pixels clustering</a:t>
            </a:r>
          </a:p>
          <a:p>
            <a:pPr algn="r"/>
            <a:r>
              <a:rPr lang="en-US" sz="1400" i="1" dirty="0" smtClean="0"/>
              <a:t>(yellow: ground)</a:t>
            </a:r>
            <a:endParaRPr lang="sv-SE" sz="1400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6525490" y="6183747"/>
            <a:ext cx="6072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Ground model </a:t>
            </a:r>
            <a:r>
              <a:rPr lang="en-US" sz="1400" i="1" dirty="0" err="1" smtClean="0"/>
              <a:t>backprojection</a:t>
            </a:r>
            <a:r>
              <a:rPr lang="en-US" sz="1400" i="1" dirty="0"/>
              <a:t> </a:t>
            </a:r>
            <a:r>
              <a:rPr lang="en-US" sz="1400" i="1" dirty="0" smtClean="0"/>
              <a:t>(yellow: ground)</a:t>
            </a:r>
            <a:endParaRPr lang="sv-SE" sz="1400" i="1" dirty="0"/>
          </a:p>
        </p:txBody>
      </p:sp>
    </p:spTree>
    <p:extLst>
      <p:ext uri="{BB962C8B-B14F-4D97-AF65-F5344CB8AC3E}">
        <p14:creationId xmlns:p14="http://schemas.microsoft.com/office/powerpoint/2010/main" val="4201065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036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segmentation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941530" y="2170401"/>
            <a:ext cx="10602915" cy="4427538"/>
          </a:xfrm>
        </p:spPr>
        <p:txBody>
          <a:bodyPr>
            <a:normAutofit/>
          </a:bodyPr>
          <a:lstStyle/>
          <a:p>
            <a:r>
              <a:rPr lang="en-US" dirty="0" smtClean="0"/>
              <a:t>In its simplest form: clustering problem on triangles </a:t>
            </a:r>
          </a:p>
          <a:p>
            <a:pPr lvl="1"/>
            <a:r>
              <a:rPr lang="en-US" dirty="0" smtClean="0"/>
              <a:t>k-means algorithm on feature vector</a:t>
            </a:r>
          </a:p>
          <a:p>
            <a:r>
              <a:rPr lang="en-US" dirty="0" smtClean="0"/>
              <a:t>Clustering taking into account spatial and context information</a:t>
            </a:r>
          </a:p>
          <a:p>
            <a:pPr lvl="1"/>
            <a:r>
              <a:rPr lang="en-US" dirty="0" smtClean="0"/>
              <a:t>Markov Random Field: </a:t>
            </a:r>
            <a:r>
              <a:rPr lang="en-US" sz="1600" dirty="0" smtClean="0"/>
              <a:t>set of random variables with Markov property, described by undirected graph </a:t>
            </a:r>
          </a:p>
          <a:p>
            <a:pPr lvl="1"/>
            <a:r>
              <a:rPr lang="en-US" dirty="0" smtClean="0"/>
              <a:t>Requires an adjacency relationship</a:t>
            </a:r>
          </a:p>
          <a:p>
            <a:pPr lvl="1"/>
            <a:r>
              <a:rPr lang="en-US" dirty="0" smtClean="0"/>
              <a:t>For mesh segmentation, nodes</a:t>
            </a:r>
            <a:r>
              <a:rPr lang="en-US" dirty="0"/>
              <a:t>:= triangles, edges:= </a:t>
            </a:r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Equivalent to an energy minimization: </a:t>
            </a:r>
          </a:p>
          <a:p>
            <a:pPr lvl="1"/>
            <a:r>
              <a:rPr lang="en-US" dirty="0" smtClean="0"/>
              <a:t>Solved with graph cuts</a:t>
            </a:r>
            <a:endParaRPr lang="en-US" dirty="0"/>
          </a:p>
          <a:p>
            <a:pPr marL="0" indent="0">
              <a:buNone/>
            </a:pP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368" t="16699" r="1637" b="4705"/>
          <a:stretch/>
        </p:blipFill>
        <p:spPr>
          <a:xfrm>
            <a:off x="6003636" y="4876799"/>
            <a:ext cx="4516582" cy="88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75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Mesh segmentation (2)</a:t>
            </a:r>
            <a:endParaRPr lang="sv-S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809023"/>
              </p:ext>
            </p:extLst>
          </p:nvPr>
        </p:nvGraphicFramePr>
        <p:xfrm>
          <a:off x="1249335" y="2419926"/>
          <a:ext cx="9658810" cy="33906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8157"/>
                <a:gridCol w="3521381"/>
                <a:gridCol w="3879272"/>
              </a:tblGrid>
              <a:tr h="472431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k-means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MRF formulation</a:t>
                      </a:r>
                      <a:endParaRPr lang="sv-SE" dirty="0"/>
                    </a:p>
                  </a:txBody>
                  <a:tcPr/>
                </a:tc>
              </a:tr>
              <a:tr h="7236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User input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   k</a:t>
                      </a:r>
                      <a:r>
                        <a:rPr lang="en-US" sz="1400" baseline="0" dirty="0" smtClean="0"/>
                        <a:t>: number of clusters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+mn-lt"/>
                        </a:rPr>
                        <a:t>-</a:t>
                      </a:r>
                      <a:r>
                        <a:rPr lang="en-US" sz="1400" b="0" baseline="0" dirty="0" smtClean="0">
                          <a:latin typeface="+mn-lt"/>
                        </a:rPr>
                        <a:t>    </a:t>
                      </a:r>
                      <a:r>
                        <a:rPr lang="el-GR" sz="1400" b="0" dirty="0" smtClean="0">
                          <a:latin typeface="+mn-lt"/>
                        </a:rPr>
                        <a:t>γ</a:t>
                      </a:r>
                      <a:r>
                        <a:rPr lang="en-US" sz="1400" b="0" dirty="0" smtClean="0">
                          <a:latin typeface="+mn-lt"/>
                        </a:rPr>
                        <a:t>: smoothing</a:t>
                      </a:r>
                      <a:r>
                        <a:rPr lang="en-US" sz="1400" b="0" baseline="0" dirty="0" smtClean="0">
                          <a:latin typeface="+mn-lt"/>
                        </a:rPr>
                        <a:t> </a:t>
                      </a:r>
                      <a:r>
                        <a:rPr lang="en-US" sz="1400" b="0" dirty="0" smtClean="0">
                          <a:latin typeface="+mn-lt"/>
                        </a:rPr>
                        <a:t>parameter</a:t>
                      </a:r>
                    </a:p>
                    <a:p>
                      <a:r>
                        <a:rPr lang="en-US" sz="1400" b="0" dirty="0" smtClean="0">
                          <a:latin typeface="+mn-lt"/>
                        </a:rPr>
                        <a:t>-</a:t>
                      </a:r>
                      <a:r>
                        <a:rPr lang="en-US" sz="1400" b="0" baseline="0" dirty="0" smtClean="0">
                          <a:latin typeface="+mn-lt"/>
                        </a:rPr>
                        <a:t>    </a:t>
                      </a:r>
                      <a:r>
                        <a:rPr lang="en-US" sz="1400" b="0" dirty="0" smtClean="0">
                          <a:latin typeface="+mn-lt"/>
                        </a:rPr>
                        <a:t>Data term D, pairwise potential V</a:t>
                      </a:r>
                    </a:p>
                    <a:p>
                      <a:endParaRPr lang="sv-SE" sz="1400" dirty="0"/>
                    </a:p>
                  </a:txBody>
                  <a:tcPr/>
                </a:tc>
              </a:tr>
              <a:tr h="7236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Adding features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baseline="0" dirty="0" smtClean="0"/>
                        <a:t>-    Features must have same 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Need to redefine D,</a:t>
                      </a:r>
                      <a:r>
                        <a:rPr lang="en-US" sz="1400" baseline="0" dirty="0" smtClean="0"/>
                        <a:t> V to anticipate how they affect the different classes</a:t>
                      </a:r>
                      <a:endParaRPr lang="sv-SE" sz="1400" dirty="0"/>
                    </a:p>
                  </a:txBody>
                  <a:tcPr/>
                </a:tc>
              </a:tr>
              <a:tr h="72368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Classes</a:t>
                      </a:r>
                      <a:r>
                        <a:rPr lang="en-US" sz="1400" baseline="0" dirty="0" smtClean="0"/>
                        <a:t> definition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dirty="0" smtClean="0"/>
                        <a:t>-    Vary from</a:t>
                      </a:r>
                      <a:r>
                        <a:rPr lang="en-US" sz="1400" baseline="0" dirty="0" smtClean="0"/>
                        <a:t> one set to another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Semantic classes inferred from centers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Even split of the input space</a:t>
                      </a:r>
                      <a:endParaRPr lang="sv-SE" sz="1400" baseline="0" dirty="0" smtClean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Clusters depend on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</a:t>
                      </a:r>
                      <a:r>
                        <a:rPr lang="en-US" sz="1400" baseline="0" dirty="0" smtClean="0"/>
                        <a:t>    </a:t>
                      </a:r>
                      <a:r>
                        <a:rPr lang="en-US" sz="1400" dirty="0" smtClean="0"/>
                        <a:t>Defined</a:t>
                      </a:r>
                      <a:r>
                        <a:rPr lang="en-US" sz="1400" baseline="0" dirty="0" smtClean="0"/>
                        <a:t> by D</a:t>
                      </a:r>
                      <a:endParaRPr lang="sv-SE" sz="1400" dirty="0"/>
                    </a:p>
                  </a:txBody>
                  <a:tcPr/>
                </a:tc>
              </a:tr>
              <a:tr h="512606">
                <a:tc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en-US" sz="1400" dirty="0" smtClean="0"/>
                        <a:t>Implementation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Easy to implement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 smtClean="0"/>
                        <a:t>Available</a:t>
                      </a:r>
                      <a:r>
                        <a:rPr lang="en-US" sz="1400" baseline="0" dirty="0" smtClean="0"/>
                        <a:t> in Machine Learning libraries</a:t>
                      </a:r>
                      <a:endParaRPr lang="sv-S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400" dirty="0" smtClean="0"/>
                        <a:t>-    Different</a:t>
                      </a:r>
                      <a:r>
                        <a:rPr lang="en-US" sz="1400" baseline="0" dirty="0" smtClean="0"/>
                        <a:t> ways of solving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baseline="0" dirty="0" smtClean="0"/>
                        <a:t>Requires implementation</a:t>
                      </a:r>
                      <a:endParaRPr lang="sv-SE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51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MRF formulation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Data term D: features combination weighted by area of the </a:t>
            </a:r>
            <a:r>
              <a:rPr lang="en-US" dirty="0" err="1" smtClean="0"/>
              <a:t>superfacet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Vegetation term alternative formulation: </a:t>
            </a:r>
          </a:p>
          <a:p>
            <a:r>
              <a:rPr lang="en-US" dirty="0" smtClean="0"/>
              <a:t>Pairwise interaction V: favors label smoothness:</a:t>
            </a:r>
          </a:p>
          <a:p>
            <a:pPr lvl="1"/>
            <a:r>
              <a:rPr lang="en-US" dirty="0" smtClean="0"/>
              <a:t>Weighted by interface edge lengths and </a:t>
            </a:r>
            <a:r>
              <a:rPr lang="en-US" dirty="0" err="1" smtClean="0"/>
              <a:t>normals</a:t>
            </a:r>
            <a:r>
              <a:rPr lang="en-US" dirty="0" smtClean="0"/>
              <a:t> angle cosine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96" y="2201970"/>
            <a:ext cx="4710920" cy="13545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70" y="3952067"/>
            <a:ext cx="1298905" cy="279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415" y="4353492"/>
            <a:ext cx="3049050" cy="5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85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2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9" t="8948" r="25191" b="6907"/>
          <a:stretch/>
        </p:blipFill>
        <p:spPr>
          <a:xfrm>
            <a:off x="7408190" y="1642818"/>
            <a:ext cx="4393769" cy="43612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both?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Apply MRF formulation to image pixels</a:t>
            </a:r>
          </a:p>
          <a:p>
            <a:r>
              <a:rPr lang="en-US" dirty="0" smtClean="0"/>
              <a:t>Primary results</a:t>
            </a:r>
          </a:p>
          <a:p>
            <a:pPr lvl="1"/>
            <a:r>
              <a:rPr lang="en-US" dirty="0" smtClean="0"/>
              <a:t>vegetation class ~&gt; object class </a:t>
            </a:r>
            <a:endParaRPr lang="en-US" dirty="0"/>
          </a:p>
          <a:p>
            <a:pPr lvl="1"/>
            <a:r>
              <a:rPr lang="en-US" dirty="0" smtClean="0"/>
              <a:t>No planarity -&gt; façade/vegetation confusion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8" t="32320" r="8161" b="26425"/>
          <a:stretch/>
        </p:blipFill>
        <p:spPr>
          <a:xfrm>
            <a:off x="224724" y="3952068"/>
            <a:ext cx="7283715" cy="20302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4007" y="6090834"/>
            <a:ext cx="71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MRF classification using 3 features and data term only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41207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Primary clustering: conclusion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Mesh segmentation: </a:t>
            </a:r>
          </a:p>
          <a:p>
            <a:pPr lvl="1"/>
            <a:r>
              <a:rPr lang="en-US" dirty="0" smtClean="0"/>
              <a:t>K-means and MRF results are pretty similar in best cases</a:t>
            </a:r>
          </a:p>
          <a:p>
            <a:pPr lvl="1"/>
            <a:r>
              <a:rPr lang="en-US" dirty="0" smtClean="0"/>
              <a:t>Encounters similar </a:t>
            </a:r>
            <a:r>
              <a:rPr lang="en-US" dirty="0"/>
              <a:t>problems as </a:t>
            </a:r>
            <a:r>
              <a:rPr lang="en-US" dirty="0" smtClean="0"/>
              <a:t>in the literature</a:t>
            </a:r>
            <a:endParaRPr lang="en-US" dirty="0"/>
          </a:p>
          <a:p>
            <a:pPr lvl="2"/>
            <a:r>
              <a:rPr lang="en-US" dirty="0" smtClean="0"/>
              <a:t>Large ground areas will have parts misclassified as roof</a:t>
            </a:r>
          </a:p>
          <a:p>
            <a:pPr lvl="2"/>
            <a:r>
              <a:rPr lang="en-US" dirty="0" smtClean="0"/>
              <a:t>Large trees mislabeled as roof/façade </a:t>
            </a:r>
          </a:p>
          <a:p>
            <a:r>
              <a:rPr lang="en-US" dirty="0" smtClean="0"/>
              <a:t>Using elevation images</a:t>
            </a:r>
          </a:p>
          <a:p>
            <a:pPr lvl="1"/>
            <a:r>
              <a:rPr lang="en-US" dirty="0" smtClean="0"/>
              <a:t>Requires triangle information </a:t>
            </a:r>
          </a:p>
          <a:p>
            <a:pPr lvl="1"/>
            <a:r>
              <a:rPr lang="en-US" dirty="0" smtClean="0"/>
              <a:t>Obtains a 2D city representation </a:t>
            </a:r>
          </a:p>
          <a:p>
            <a:pPr lvl="1"/>
            <a:r>
              <a:rPr lang="en-US" dirty="0" smtClean="0"/>
              <a:t>Need to </a:t>
            </a:r>
            <a:r>
              <a:rPr lang="en-US" dirty="0" err="1" smtClean="0"/>
              <a:t>backproject</a:t>
            </a:r>
            <a:r>
              <a:rPr lang="en-US" dirty="0" smtClean="0"/>
              <a:t> to obtain meshes for object detection</a:t>
            </a:r>
          </a:p>
          <a:p>
            <a:r>
              <a:rPr lang="en-US" dirty="0" smtClean="0"/>
              <a:t>Possibility to use a classification via MRF </a:t>
            </a:r>
            <a:r>
              <a:rPr lang="en-US" smtClean="0"/>
              <a:t>to cluster </a:t>
            </a:r>
            <a:r>
              <a:rPr lang="en-US" dirty="0" smtClean="0"/>
              <a:t>elevation image pixels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14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Demo</a:t>
            </a:r>
            <a:endParaRPr lang="fr-F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027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sv-SE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5388"/>
            <a:ext cx="5090439" cy="2891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297" y="162733"/>
            <a:ext cx="5764530" cy="3355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83" y="3518207"/>
            <a:ext cx="5772278" cy="33669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0963" y="1983783"/>
            <a:ext cx="4151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Trouver</a:t>
            </a:r>
            <a:r>
              <a:rPr lang="en-US" dirty="0" smtClean="0"/>
              <a:t> </a:t>
            </a:r>
            <a:r>
              <a:rPr lang="en-US" dirty="0" err="1" smtClean="0"/>
              <a:t>une</a:t>
            </a:r>
            <a:r>
              <a:rPr lang="en-US" dirty="0" smtClean="0"/>
              <a:t> belle </a:t>
            </a:r>
            <a:r>
              <a:rPr lang="en-US" dirty="0" err="1" smtClean="0"/>
              <a:t>maniere</a:t>
            </a:r>
            <a:r>
              <a:rPr lang="en-US" dirty="0" smtClean="0"/>
              <a:t> de presenter</a:t>
            </a:r>
          </a:p>
          <a:p>
            <a:r>
              <a:rPr lang="en-US" dirty="0" err="1" smtClean="0"/>
              <a:t>Sinon</a:t>
            </a:r>
            <a:r>
              <a:rPr lang="en-US" dirty="0" smtClean="0"/>
              <a:t> demo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45224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9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Postprocessing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Helps pally recurring errors that are easy to fix</a:t>
            </a:r>
          </a:p>
          <a:p>
            <a:r>
              <a:rPr lang="en-US" dirty="0" smtClean="0"/>
              <a:t>Ensures smoothness and over-inclusive ground mesh for detection</a:t>
            </a:r>
          </a:p>
          <a:p>
            <a:pPr lvl="1"/>
            <a:r>
              <a:rPr lang="en-US" dirty="0" smtClean="0"/>
              <a:t>Everything below a ground triangle is ground</a:t>
            </a:r>
          </a:p>
          <a:p>
            <a:pPr lvl="1"/>
            <a:r>
              <a:rPr lang="en-US" dirty="0" smtClean="0"/>
              <a:t>If all 3 neighbors of a triangle have the same label, then the triangle also has this label</a:t>
            </a:r>
          </a:p>
          <a:p>
            <a:endParaRPr lang="sv-S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53" y="3579236"/>
            <a:ext cx="4277532" cy="24299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85" y="3580107"/>
            <a:ext cx="3923877" cy="2425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05932" y="6176075"/>
            <a:ext cx="560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Before/after: </a:t>
            </a:r>
            <a:r>
              <a:rPr lang="en-US" i="1" dirty="0" err="1" smtClean="0"/>
              <a:t>postprocessing</a:t>
            </a:r>
            <a:r>
              <a:rPr lang="en-US" i="1" dirty="0" smtClean="0"/>
              <a:t> rules 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40098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85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662013" y="1749990"/>
            <a:ext cx="10602915" cy="4427538"/>
          </a:xfrm>
        </p:spPr>
        <p:txBody>
          <a:bodyPr/>
          <a:lstStyle/>
          <a:p>
            <a:r>
              <a:rPr lang="en-US" dirty="0" smtClean="0"/>
              <a:t>Watershed</a:t>
            </a:r>
          </a:p>
          <a:p>
            <a:pPr lvl="1"/>
            <a:r>
              <a:rPr lang="en-US" dirty="0" smtClean="0"/>
              <a:t>Regions are segmented in catchment basins</a:t>
            </a:r>
          </a:p>
          <a:p>
            <a:pPr lvl="1"/>
            <a:r>
              <a:rPr lang="en-US" dirty="0" smtClean="0"/>
              <a:t>Markers: local maxima in the ground mesh</a:t>
            </a:r>
          </a:p>
          <a:p>
            <a:pPr lvl="1"/>
            <a:r>
              <a:rPr lang="en-US" dirty="0" smtClean="0"/>
              <a:t>Constraints: </a:t>
            </a:r>
          </a:p>
          <a:p>
            <a:pPr lvl="2"/>
            <a:r>
              <a:rPr lang="en-US" dirty="0" smtClean="0"/>
              <a:t>Can’t use sharp creases-based constraints</a:t>
            </a:r>
          </a:p>
          <a:p>
            <a:pPr lvl="2"/>
            <a:r>
              <a:rPr lang="en-US" dirty="0"/>
              <a:t>B</a:t>
            </a:r>
            <a:r>
              <a:rPr lang="en-US" dirty="0" smtClean="0"/>
              <a:t>ased on texture </a:t>
            </a:r>
          </a:p>
          <a:p>
            <a:pPr lvl="2"/>
            <a:r>
              <a:rPr lang="en-US" dirty="0" smtClean="0"/>
              <a:t>Ideally: elevation data for the ground</a:t>
            </a:r>
            <a:endParaRPr lang="en-US" dirty="0"/>
          </a:p>
        </p:txBody>
      </p:sp>
      <p:pic>
        <p:nvPicPr>
          <p:cNvPr id="1028" name="Picture 4" descr="Image result for watershed algo maxim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037" y="1681566"/>
            <a:ext cx="33528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</a:t>
            </a:r>
            <a:endParaRPr lang="sv-SE" dirty="0"/>
          </a:p>
        </p:txBody>
      </p:sp>
      <p:sp>
        <p:nvSpPr>
          <p:cNvPr id="4" name="TextBox 3"/>
          <p:cNvSpPr txBox="1"/>
          <p:nvPr/>
        </p:nvSpPr>
        <p:spPr>
          <a:xfrm>
            <a:off x="7942881" y="3440624"/>
            <a:ext cx="25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Watershed principle</a:t>
            </a:r>
            <a:endParaRPr lang="sv-SE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801" y="4325644"/>
            <a:ext cx="3992955" cy="19899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048786" y="6181241"/>
            <a:ext cx="256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Car on hilly road profile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294181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 smtClean="0"/>
              <a:t>Maxima marked as red spheres</a:t>
            </a:r>
          </a:p>
          <a:p>
            <a:r>
              <a:rPr lang="en-US" dirty="0" smtClean="0"/>
              <a:t>Two main types of objects:</a:t>
            </a:r>
          </a:p>
          <a:p>
            <a:pPr lvl="1"/>
            <a:r>
              <a:rPr lang="en-US" dirty="0" smtClean="0"/>
              <a:t>Ground objects</a:t>
            </a:r>
          </a:p>
          <a:p>
            <a:pPr lvl="1"/>
            <a:r>
              <a:rPr lang="en-US" dirty="0" smtClean="0"/>
              <a:t>Misclassified façade chunks (from the borders of the ground mesh)</a:t>
            </a:r>
          </a:p>
          <a:p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idx="18"/>
          </p:nvPr>
        </p:nvSpPr>
        <p:spPr/>
        <p:txBody>
          <a:bodyPr/>
          <a:lstStyle/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detection: results</a:t>
            </a:r>
            <a:endParaRPr lang="sv-S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566" y="2233223"/>
            <a:ext cx="4610979" cy="29974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2580" y="5383078"/>
            <a:ext cx="3419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Object detection</a:t>
            </a:r>
            <a:endParaRPr lang="sv-SE" i="1" dirty="0"/>
          </a:p>
        </p:txBody>
      </p:sp>
    </p:spTree>
    <p:extLst>
      <p:ext uri="{BB962C8B-B14F-4D97-AF65-F5344CB8AC3E}">
        <p14:creationId xmlns:p14="http://schemas.microsoft.com/office/powerpoint/2010/main" val="399963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5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classification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Unsupervised:</a:t>
            </a:r>
          </a:p>
          <a:p>
            <a:pPr lvl="1"/>
            <a:r>
              <a:rPr lang="en-US" dirty="0" smtClean="0"/>
              <a:t>Clustering based on elevation/horizontality</a:t>
            </a:r>
          </a:p>
          <a:p>
            <a:r>
              <a:rPr lang="en-US" dirty="0" smtClean="0"/>
              <a:t>Supervised:</a:t>
            </a:r>
          </a:p>
          <a:p>
            <a:pPr lvl="1"/>
            <a:r>
              <a:rPr lang="en-US" dirty="0" smtClean="0"/>
              <a:t>Manually label a set of objects </a:t>
            </a:r>
          </a:p>
          <a:p>
            <a:pPr lvl="1"/>
            <a:r>
              <a:rPr lang="en-US" dirty="0" smtClean="0"/>
              <a:t>Use an Support Vector Machine (SVM) classifier</a:t>
            </a:r>
          </a:p>
          <a:p>
            <a:pPr lvl="2"/>
            <a:r>
              <a:rPr lang="sv-SE" dirty="0" smtClean="0"/>
              <a:t>SVMs </a:t>
            </a:r>
            <a:r>
              <a:rPr lang="sv-SE" dirty="0" smtClean="0"/>
              <a:t>generalize rather well from </a:t>
            </a:r>
            <a:r>
              <a:rPr lang="sv-SE" dirty="0" smtClean="0"/>
              <a:t>limited</a:t>
            </a:r>
            <a:r>
              <a:rPr lang="sv-SE" dirty="0" smtClean="0"/>
              <a:t> </a:t>
            </a:r>
            <a:r>
              <a:rPr lang="sv-SE" dirty="0" smtClean="0"/>
              <a:t>training sets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851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Primary clustering and ground detection:</a:t>
            </a:r>
          </a:p>
          <a:p>
            <a:pPr lvl="1"/>
            <a:r>
              <a:rPr lang="en-US" dirty="0" smtClean="0"/>
              <a:t>Density: suitable feature candidate for object detection</a:t>
            </a:r>
          </a:p>
          <a:p>
            <a:pPr lvl="1"/>
            <a:r>
              <a:rPr lang="en-US" dirty="0" smtClean="0"/>
              <a:t>MRF is a good clustering approach for mesh segmentation</a:t>
            </a:r>
          </a:p>
          <a:p>
            <a:r>
              <a:rPr lang="en-US" dirty="0" smtClean="0"/>
              <a:t>Object detection:</a:t>
            </a:r>
          </a:p>
          <a:p>
            <a:pPr lvl="1"/>
            <a:r>
              <a:rPr lang="en-US" dirty="0" smtClean="0"/>
              <a:t>Ideally, use ground elevation data to stop propagation</a:t>
            </a:r>
          </a:p>
          <a:p>
            <a:r>
              <a:rPr lang="en-US" dirty="0" smtClean="0"/>
              <a:t>Object classification:</a:t>
            </a:r>
          </a:p>
          <a:p>
            <a:pPr lvl="1"/>
            <a:r>
              <a:rPr lang="en-US" dirty="0" smtClean="0"/>
              <a:t>Label a set from object detection and use it to train a supervised classifier</a:t>
            </a:r>
          </a:p>
          <a:p>
            <a:pPr lvl="1"/>
            <a:endParaRPr lang="en-US" dirty="0"/>
          </a:p>
          <a:p>
            <a:r>
              <a:rPr lang="en-US" dirty="0" smtClean="0"/>
              <a:t>General conclusion:</a:t>
            </a:r>
          </a:p>
          <a:p>
            <a:pPr lvl="1"/>
            <a:r>
              <a:rPr lang="en-US" dirty="0" smtClean="0"/>
              <a:t>Trees identification remains a challenge</a:t>
            </a:r>
          </a:p>
          <a:p>
            <a:pPr lvl="1"/>
            <a:r>
              <a:rPr lang="en-US" dirty="0" smtClean="0"/>
              <a:t>Algorithm would detect bumps or ground artefacts that could then be flattened</a:t>
            </a:r>
          </a:p>
          <a:p>
            <a:pPr lvl="1"/>
            <a:endParaRPr lang="en-US" dirty="0" smtClean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4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attention!</a:t>
            </a:r>
            <a:endParaRPr lang="sv-SE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264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="" xmlns:a16="http://schemas.microsoft.com/office/drawing/2014/main" id="{3271BFCE-559F-4C71-8DB4-BE62C4AAE6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="" xmlns:a16="http://schemas.microsoft.com/office/drawing/2014/main" id="{67F50B4F-B0B8-4B3D-B272-51C00F6F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Object identification in 3D </a:t>
            </a:r>
            <a:r>
              <a:rPr lang="fr-FR" dirty="0" err="1" smtClean="0"/>
              <a:t>urban</a:t>
            </a:r>
            <a:r>
              <a:rPr lang="fr-FR" dirty="0" smtClean="0"/>
              <a:t> </a:t>
            </a:r>
            <a:r>
              <a:rPr lang="fr-FR" dirty="0" err="1" smtClean="0"/>
              <a:t>meshes</a:t>
            </a:r>
            <a:endParaRPr lang="fr-FR" dirty="0"/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F728DAED-B628-42BD-A8A4-0D29AB95E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750" y="5881579"/>
            <a:ext cx="10602913" cy="660211"/>
          </a:xfrm>
        </p:spPr>
        <p:txBody>
          <a:bodyPr/>
          <a:lstStyle/>
          <a:p>
            <a:r>
              <a:rPr lang="fr-FR" dirty="0" smtClean="0"/>
              <a:t>Olivier Marion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43EE2C40-FC04-4691-A11F-947A12543CE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7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Background</a:t>
            </a:r>
          </a:p>
          <a:p>
            <a:pPr lvl="1"/>
            <a:r>
              <a:rPr lang="en-US" dirty="0" smtClean="0"/>
              <a:t>Motivation</a:t>
            </a:r>
          </a:p>
          <a:p>
            <a:pPr lvl="1"/>
            <a:r>
              <a:rPr lang="en-US" dirty="0" smtClean="0"/>
              <a:t>Machine learning overview</a:t>
            </a:r>
          </a:p>
          <a:p>
            <a:pPr lvl="1"/>
            <a:r>
              <a:rPr lang="en-US" dirty="0" smtClean="0"/>
              <a:t>Urban model analysis</a:t>
            </a:r>
          </a:p>
          <a:p>
            <a:r>
              <a:rPr lang="en-US" dirty="0" smtClean="0"/>
              <a:t>Object identification pipeline</a:t>
            </a:r>
          </a:p>
          <a:p>
            <a:pPr lvl="1"/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Preprocessing</a:t>
            </a:r>
          </a:p>
          <a:p>
            <a:pPr lvl="1"/>
            <a:r>
              <a:rPr lang="en-US" dirty="0" smtClean="0"/>
              <a:t>Primary clustering</a:t>
            </a:r>
          </a:p>
          <a:p>
            <a:pPr lvl="1"/>
            <a:r>
              <a:rPr lang="en-US" dirty="0" err="1" smtClean="0"/>
              <a:t>Postprocessing</a:t>
            </a:r>
            <a:endParaRPr lang="en-US" dirty="0" smtClean="0"/>
          </a:p>
          <a:p>
            <a:pPr lvl="1"/>
            <a:r>
              <a:rPr lang="en-US" dirty="0" smtClean="0"/>
              <a:t>Object detection &amp; identification</a:t>
            </a:r>
          </a:p>
          <a:p>
            <a:r>
              <a:rPr lang="en-US" dirty="0" smtClean="0"/>
              <a:t>Conclusion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0229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sz="quarter" idx="16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9" r="14289"/>
          <a:stretch>
            <a:fillRect/>
          </a:stretch>
        </p:blipFill>
        <p:spPr>
          <a:xfrm>
            <a:off x="5567227" y="1635072"/>
            <a:ext cx="5924008" cy="2437652"/>
          </a:xfrm>
        </p:spPr>
      </p:pic>
      <p:sp>
        <p:nvSpPr>
          <p:cNvPr id="4" name="Content Placeholder 3"/>
          <p:cNvSpPr>
            <a:spLocks noGrp="1"/>
          </p:cNvSpPr>
          <p:nvPr>
            <p:ph idx="18"/>
          </p:nvPr>
        </p:nvSpPr>
        <p:spPr>
          <a:xfrm>
            <a:off x="800489" y="1912722"/>
            <a:ext cx="10404785" cy="4612064"/>
          </a:xfrm>
        </p:spPr>
        <p:txBody>
          <a:bodyPr>
            <a:normAutofit/>
          </a:bodyPr>
          <a:lstStyle/>
          <a:p>
            <a:r>
              <a:rPr lang="en-US" dirty="0"/>
              <a:t>Meshes quality improvement</a:t>
            </a:r>
          </a:p>
          <a:p>
            <a:pPr lvl="1"/>
            <a:r>
              <a:rPr lang="en-US" dirty="0"/>
              <a:t>More faithful to reality</a:t>
            </a:r>
          </a:p>
          <a:p>
            <a:pPr lvl="1"/>
            <a:r>
              <a:rPr lang="en-US" dirty="0"/>
              <a:t>Avoids extra </a:t>
            </a:r>
            <a:r>
              <a:rPr lang="en-US" dirty="0" smtClean="0"/>
              <a:t>computations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Greater understanding of the model from the program point of view</a:t>
            </a:r>
          </a:p>
          <a:p>
            <a:r>
              <a:rPr lang="en-US" dirty="0"/>
              <a:t>Applications of 3D models:</a:t>
            </a:r>
          </a:p>
          <a:p>
            <a:pPr lvl="1"/>
            <a:r>
              <a:rPr lang="en-US" dirty="0"/>
              <a:t>Urban planning, itinerary planning, accessibility analysis for different types of mobility,</a:t>
            </a:r>
          </a:p>
          <a:p>
            <a:pPr lvl="1"/>
            <a:r>
              <a:rPr lang="en-US" dirty="0"/>
              <a:t>Emergency response simulation,</a:t>
            </a:r>
          </a:p>
          <a:p>
            <a:pPr lvl="1"/>
            <a:r>
              <a:rPr lang="en-US" dirty="0"/>
              <a:t>Virtual tourism and cultural heritage documentation, etc.</a:t>
            </a:r>
            <a:endParaRPr lang="sv-SE" dirty="0"/>
          </a:p>
          <a:p>
            <a:endParaRPr lang="sv-SE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920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overview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>
          <a:xfrm>
            <a:off x="507421" y="1893310"/>
            <a:ext cx="10602915" cy="4427538"/>
          </a:xfrm>
        </p:spPr>
        <p:txBody>
          <a:bodyPr/>
          <a:lstStyle/>
          <a:p>
            <a:r>
              <a:rPr lang="en-US" dirty="0" smtClean="0"/>
              <a:t>Used for data analysis and in AI</a:t>
            </a:r>
          </a:p>
          <a:p>
            <a:r>
              <a:rPr lang="en-US" dirty="0" smtClean="0"/>
              <a:t>Infer relations, patterns, models from “training data”</a:t>
            </a:r>
          </a:p>
          <a:p>
            <a:pPr lvl="1"/>
            <a:r>
              <a:rPr lang="en-US" dirty="0" smtClean="0"/>
              <a:t>Input data: features concatenated into a representation vector</a:t>
            </a:r>
          </a:p>
          <a:p>
            <a:pPr lvl="1"/>
            <a:r>
              <a:rPr lang="en-US" dirty="0" smtClean="0"/>
              <a:t>Output: either discrete (classification) or continuous (regression)</a:t>
            </a:r>
          </a:p>
          <a:p>
            <a:pPr lvl="1"/>
            <a:r>
              <a:rPr lang="en-US" dirty="0" smtClean="0"/>
              <a:t>Supervised learning: training data includes inputs and outputs</a:t>
            </a:r>
          </a:p>
          <a:p>
            <a:pPr lvl="1"/>
            <a:r>
              <a:rPr lang="en-US" dirty="0" smtClean="0"/>
              <a:t>Unsupervised learning: training data only includes inputs</a:t>
            </a:r>
          </a:p>
          <a:p>
            <a:r>
              <a:rPr lang="en-US" dirty="0" smtClean="0"/>
              <a:t>Clustering: unsupervised learning</a:t>
            </a:r>
          </a:p>
          <a:p>
            <a:pPr lvl="1"/>
            <a:r>
              <a:rPr lang="en-US" dirty="0" smtClean="0"/>
              <a:t>k-means: form clusters based on Euclidean distance in representation space</a:t>
            </a:r>
            <a:endParaRPr lang="en-US" dirty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621" y="1152236"/>
            <a:ext cx="2466975" cy="27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87287" y="3842328"/>
            <a:ext cx="1938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k</a:t>
            </a:r>
            <a:r>
              <a:rPr lang="en-US" sz="1400" i="1" dirty="0" smtClean="0"/>
              <a:t>-means clustering</a:t>
            </a:r>
            <a:endParaRPr lang="sv-SE" sz="1400" i="1" dirty="0"/>
          </a:p>
          <a:p>
            <a:r>
              <a:rPr lang="en-US" sz="1400" i="1" dirty="0" smtClean="0"/>
              <a:t>Source: scikit-learn.org</a:t>
            </a:r>
          </a:p>
        </p:txBody>
      </p:sp>
    </p:spTree>
    <p:extLst>
      <p:ext uri="{BB962C8B-B14F-4D97-AF65-F5344CB8AC3E}">
        <p14:creationId xmlns:p14="http://schemas.microsoft.com/office/powerpoint/2010/main" val="61751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model analysis literature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Frequently performed for urban modelling </a:t>
            </a:r>
            <a:endParaRPr lang="en-US" dirty="0"/>
          </a:p>
          <a:p>
            <a:pPr lvl="1"/>
            <a:r>
              <a:rPr lang="en-US" dirty="0" smtClean="0"/>
              <a:t>Input data</a:t>
            </a:r>
          </a:p>
          <a:p>
            <a:pPr lvl="2"/>
            <a:r>
              <a:rPr lang="en-US" dirty="0" smtClean="0"/>
              <a:t>Elevation laser </a:t>
            </a:r>
            <a:r>
              <a:rPr lang="en-US" dirty="0" smtClean="0"/>
              <a:t>scans in association with </a:t>
            </a:r>
            <a:r>
              <a:rPr lang="en-US" dirty="0" smtClean="0"/>
              <a:t>aerial pictures </a:t>
            </a:r>
          </a:p>
          <a:p>
            <a:pPr lvl="2"/>
            <a:r>
              <a:rPr lang="en-US" dirty="0" smtClean="0"/>
              <a:t>Multi-view stereo images</a:t>
            </a:r>
            <a:endParaRPr lang="en-US" dirty="0"/>
          </a:p>
          <a:p>
            <a:pPr lvl="1"/>
            <a:r>
              <a:rPr lang="en-US" dirty="0" smtClean="0"/>
              <a:t>Mesh usually corresponds to the output data</a:t>
            </a:r>
          </a:p>
          <a:p>
            <a:r>
              <a:rPr lang="en-US" dirty="0" smtClean="0"/>
              <a:t>Urban mesh analysis literature is very marginal</a:t>
            </a:r>
          </a:p>
          <a:p>
            <a:pPr lvl="1"/>
            <a:r>
              <a:rPr lang="en-US" dirty="0" smtClean="0"/>
              <a:t>Even more so for unsupervised approaches</a:t>
            </a:r>
          </a:p>
          <a:p>
            <a:pPr lvl="1"/>
            <a:r>
              <a:rPr lang="en-US" dirty="0" smtClean="0"/>
              <a:t>Usually high-resolution meshes as input</a:t>
            </a:r>
          </a:p>
        </p:txBody>
      </p:sp>
    </p:spTree>
    <p:extLst>
      <p:ext uri="{BB962C8B-B14F-4D97-AF65-F5344CB8AC3E}">
        <p14:creationId xmlns:p14="http://schemas.microsoft.com/office/powerpoint/2010/main" val="18566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identification pipeline</a:t>
            </a:r>
            <a:endParaRPr lang="sv-S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Inspiration from object detection and identification pipeline in 3D point clouds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46130" y="2727700"/>
            <a:ext cx="149558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Input: 3D mesh</a:t>
            </a:r>
            <a:endParaRPr lang="sv-SE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91148" y="3766088"/>
            <a:ext cx="1813302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Primary clustering</a:t>
            </a:r>
          </a:p>
          <a:p>
            <a:pPr algn="ctr"/>
            <a:r>
              <a:rPr lang="en-US" sz="1100" dirty="0" smtClean="0"/>
              <a:t>Ground model generation</a:t>
            </a:r>
            <a:endParaRPr lang="sv-SE" sz="1050" dirty="0"/>
          </a:p>
        </p:txBody>
      </p:sp>
      <p:cxnSp>
        <p:nvCxnSpPr>
          <p:cNvPr id="18" name="Straight Arrow Connector 17"/>
          <p:cNvCxnSpPr>
            <a:stCxn id="12" idx="2"/>
            <a:endCxn id="11" idx="0"/>
          </p:cNvCxnSpPr>
          <p:nvPr/>
        </p:nvCxnSpPr>
        <p:spPr>
          <a:xfrm>
            <a:off x="1797798" y="3462009"/>
            <a:ext cx="1" cy="304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32475" y="5323666"/>
            <a:ext cx="205352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Ground mesh detection</a:t>
            </a:r>
          </a:p>
          <a:p>
            <a:pPr algn="ctr"/>
            <a:r>
              <a:rPr lang="en-US" sz="1100" dirty="0" smtClean="0"/>
              <a:t>elevation image</a:t>
            </a:r>
            <a:endParaRPr lang="sv-SE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2394483" y="5323667"/>
            <a:ext cx="2580468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Semantic mesh segmentation </a:t>
            </a:r>
          </a:p>
          <a:p>
            <a:pPr algn="ctr"/>
            <a:r>
              <a:rPr lang="en-US" sz="1100" dirty="0" smtClean="0"/>
              <a:t>{Ground, roof, façade, tree}-clustering</a:t>
            </a:r>
            <a:endParaRPr lang="sv-SE" sz="1100" dirty="0"/>
          </a:p>
        </p:txBody>
      </p:sp>
      <p:sp>
        <p:nvSpPr>
          <p:cNvPr id="28" name="TextBox 27"/>
          <p:cNvSpPr txBox="1"/>
          <p:nvPr/>
        </p:nvSpPr>
        <p:spPr>
          <a:xfrm>
            <a:off x="4626237" y="3680845"/>
            <a:ext cx="258046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detection</a:t>
            </a:r>
          </a:p>
          <a:p>
            <a:pPr algn="ctr"/>
            <a:r>
              <a:rPr lang="en-US" sz="1100" dirty="0" smtClean="0"/>
              <a:t>Segmenting individual objects from the ground mesh</a:t>
            </a:r>
            <a:endParaRPr lang="en-US" sz="1050" dirty="0" smtClean="0"/>
          </a:p>
        </p:txBody>
      </p:sp>
      <p:sp>
        <p:nvSpPr>
          <p:cNvPr id="44" name="TextBox 43"/>
          <p:cNvSpPr txBox="1"/>
          <p:nvPr/>
        </p:nvSpPr>
        <p:spPr>
          <a:xfrm>
            <a:off x="4627727" y="4612467"/>
            <a:ext cx="2564969" cy="4693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Watershed </a:t>
            </a:r>
          </a:p>
          <a:p>
            <a:r>
              <a:rPr lang="en-US" sz="1050" dirty="0" smtClean="0"/>
              <a:t>from local maxima in the ground mesh</a:t>
            </a:r>
          </a:p>
        </p:txBody>
      </p:sp>
      <p:cxnSp>
        <p:nvCxnSpPr>
          <p:cNvPr id="61" name="Straight Arrow Connector 60"/>
          <p:cNvCxnSpPr>
            <a:stCxn id="39" idx="3"/>
            <a:endCxn id="28" idx="1"/>
          </p:cNvCxnSpPr>
          <p:nvPr/>
        </p:nvCxnSpPr>
        <p:spPr>
          <a:xfrm flipV="1">
            <a:off x="4138576" y="4004011"/>
            <a:ext cx="487661" cy="4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" idx="2"/>
            <a:endCxn id="19" idx="0"/>
          </p:cNvCxnSpPr>
          <p:nvPr/>
        </p:nvCxnSpPr>
        <p:spPr>
          <a:xfrm flipH="1">
            <a:off x="1259236" y="4243142"/>
            <a:ext cx="538563" cy="10805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1" idx="2"/>
            <a:endCxn id="20" idx="0"/>
          </p:cNvCxnSpPr>
          <p:nvPr/>
        </p:nvCxnSpPr>
        <p:spPr>
          <a:xfrm>
            <a:off x="1797799" y="4243142"/>
            <a:ext cx="1886918" cy="10805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28" idx="2"/>
            <a:endCxn id="44" idx="0"/>
          </p:cNvCxnSpPr>
          <p:nvPr/>
        </p:nvCxnSpPr>
        <p:spPr>
          <a:xfrm flipH="1">
            <a:off x="5910212" y="4327176"/>
            <a:ext cx="6259" cy="2852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8477568" y="3758337"/>
            <a:ext cx="2278251" cy="4770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Object classification</a:t>
            </a:r>
          </a:p>
          <a:p>
            <a:pPr algn="ctr"/>
            <a:r>
              <a:rPr lang="en-US" sz="1100" dirty="0" smtClean="0"/>
              <a:t>Labelling each individual object</a:t>
            </a:r>
            <a:endParaRPr lang="sv-SE" sz="1100" dirty="0"/>
          </a:p>
        </p:txBody>
      </p:sp>
      <p:cxnSp>
        <p:nvCxnSpPr>
          <p:cNvPr id="122" name="Straight Arrow Connector 121"/>
          <p:cNvCxnSpPr>
            <a:stCxn id="28" idx="3"/>
            <a:endCxn id="112" idx="1"/>
          </p:cNvCxnSpPr>
          <p:nvPr/>
        </p:nvCxnSpPr>
        <p:spPr>
          <a:xfrm flipV="1">
            <a:off x="7206705" y="3996864"/>
            <a:ext cx="1270863" cy="714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7625162" y="4494508"/>
            <a:ext cx="172031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k-means clustering</a:t>
            </a:r>
            <a:endParaRPr lang="sv-SE" sz="1400" dirty="0"/>
          </a:p>
        </p:txBody>
      </p:sp>
      <p:sp>
        <p:nvSpPr>
          <p:cNvPr id="124" name="TextBox 123"/>
          <p:cNvSpPr txBox="1"/>
          <p:nvPr/>
        </p:nvSpPr>
        <p:spPr>
          <a:xfrm>
            <a:off x="9856917" y="4494507"/>
            <a:ext cx="1604927" cy="49244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/>
              <a:t>SVM classification</a:t>
            </a:r>
          </a:p>
          <a:p>
            <a:r>
              <a:rPr lang="en-US" sz="1200" dirty="0" smtClean="0"/>
              <a:t>Labeled training set</a:t>
            </a:r>
            <a:endParaRPr lang="sv-SE" sz="1200" dirty="0"/>
          </a:p>
        </p:txBody>
      </p:sp>
      <p:cxnSp>
        <p:nvCxnSpPr>
          <p:cNvPr id="126" name="Straight Arrow Connector 125"/>
          <p:cNvCxnSpPr>
            <a:stCxn id="112" idx="2"/>
            <a:endCxn id="123" idx="0"/>
          </p:cNvCxnSpPr>
          <p:nvPr/>
        </p:nvCxnSpPr>
        <p:spPr>
          <a:xfrm flipH="1">
            <a:off x="8485318" y="4235391"/>
            <a:ext cx="1131376" cy="2591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>
            <a:stCxn id="112" idx="2"/>
            <a:endCxn id="124" idx="0"/>
          </p:cNvCxnSpPr>
          <p:nvPr/>
        </p:nvCxnSpPr>
        <p:spPr>
          <a:xfrm>
            <a:off x="9616694" y="4235391"/>
            <a:ext cx="1042687" cy="259116"/>
          </a:xfrm>
          <a:prstGeom prst="straightConnector1">
            <a:avLst/>
          </a:prstGeom>
          <a:ln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8671297" y="2732866"/>
            <a:ext cx="1890794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</a:t>
            </a:r>
            <a:r>
              <a:rPr lang="en-US" sz="1400" dirty="0" smtClean="0"/>
              <a:t>utput: 3D meshes</a:t>
            </a:r>
            <a:endParaRPr lang="sv-SE" sz="1400" dirty="0"/>
          </a:p>
        </p:txBody>
      </p:sp>
      <p:cxnSp>
        <p:nvCxnSpPr>
          <p:cNvPr id="131" name="Straight Arrow Connector 130"/>
          <p:cNvCxnSpPr>
            <a:stCxn id="112" idx="0"/>
            <a:endCxn id="129" idx="2"/>
          </p:cNvCxnSpPr>
          <p:nvPr/>
        </p:nvCxnSpPr>
        <p:spPr>
          <a:xfrm flipV="1">
            <a:off x="9616694" y="3040643"/>
            <a:ext cx="0" cy="71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70856" y="3200399"/>
            <a:ext cx="1053884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smtClean="0"/>
              <a:t>Preprocessing</a:t>
            </a:r>
            <a:endParaRPr lang="sv-SE" sz="1100" dirty="0"/>
          </a:p>
        </p:txBody>
      </p:sp>
      <p:cxnSp>
        <p:nvCxnSpPr>
          <p:cNvPr id="16" name="Straight Connector 15"/>
          <p:cNvCxnSpPr>
            <a:stCxn id="5" idx="2"/>
            <a:endCxn id="12" idx="0"/>
          </p:cNvCxnSpPr>
          <p:nvPr/>
        </p:nvCxnSpPr>
        <p:spPr>
          <a:xfrm>
            <a:off x="1793923" y="3035477"/>
            <a:ext cx="3875" cy="164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3761">
            <a:off x="3004021" y="3877538"/>
            <a:ext cx="1134555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 smtClean="0"/>
              <a:t>Postprocessing</a:t>
            </a:r>
            <a:endParaRPr lang="sv-SE" sz="1100" dirty="0"/>
          </a:p>
        </p:txBody>
      </p:sp>
      <p:cxnSp>
        <p:nvCxnSpPr>
          <p:cNvPr id="24" name="Straight Connector 23"/>
          <p:cNvCxnSpPr>
            <a:stCxn id="11" idx="3"/>
            <a:endCxn id="39" idx="1"/>
          </p:cNvCxnSpPr>
          <p:nvPr/>
        </p:nvCxnSpPr>
        <p:spPr>
          <a:xfrm>
            <a:off x="2704450" y="4004615"/>
            <a:ext cx="299571" cy="3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024584" y="5743436"/>
            <a:ext cx="222690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sv-SE" sz="1400" dirty="0" smtClean="0"/>
              <a:t>Implemented</a:t>
            </a:r>
          </a:p>
          <a:p>
            <a:pPr algn="r"/>
            <a:r>
              <a:rPr lang="sv-SE" sz="1400" dirty="0" smtClean="0"/>
              <a:t>Only suggested</a:t>
            </a:r>
            <a:endParaRPr lang="sv-SE" sz="1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9229725" y="5867400"/>
            <a:ext cx="552450" cy="3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29725" y="6108363"/>
            <a:ext cx="552450" cy="304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51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rmenta ">
  <a:themeElements>
    <a:clrScheme name="Carmenta_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C32F"/>
      </a:accent1>
      <a:accent2>
        <a:srgbClr val="000000"/>
      </a:accent2>
      <a:accent3>
        <a:srgbClr val="0096BE"/>
      </a:accent3>
      <a:accent4>
        <a:srgbClr val="FFEB28"/>
      </a:accent4>
      <a:accent5>
        <a:srgbClr val="F00A0A"/>
      </a:accent5>
      <a:accent6>
        <a:srgbClr val="B4FAFA"/>
      </a:accent6>
      <a:hlink>
        <a:srgbClr val="0563C1"/>
      </a:hlink>
      <a:folHlink>
        <a:srgbClr val="954F72"/>
      </a:folHlink>
    </a:clrScheme>
    <a:fontScheme name="Carmenta_PPT_Font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rmenta 16x9.potx" id="{C5EF1086-5514-4C5D-884E-E2A4510A752E}" vid="{8507FC05-032D-4C94-87CA-CCA7C9D8A859}"/>
    </a:ext>
  </a:extLst>
</a:theme>
</file>

<file path=ppt/theme/theme2.xml><?xml version="1.0" encoding="utf-8"?>
<a:theme xmlns:a="http://schemas.openxmlformats.org/drawingml/2006/main" name="Office Theme">
  <a:themeElements>
    <a:clrScheme name="Carmenta_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C32F"/>
      </a:accent1>
      <a:accent2>
        <a:srgbClr val="000000"/>
      </a:accent2>
      <a:accent3>
        <a:srgbClr val="4F8D97"/>
      </a:accent3>
      <a:accent4>
        <a:srgbClr val="C3C8CD"/>
      </a:accent4>
      <a:accent5>
        <a:srgbClr val="56595C"/>
      </a:accent5>
      <a:accent6>
        <a:srgbClr val="DBD7CC"/>
      </a:accent6>
      <a:hlink>
        <a:srgbClr val="0563C1"/>
      </a:hlink>
      <a:folHlink>
        <a:srgbClr val="954F72"/>
      </a:folHlink>
    </a:clrScheme>
    <a:fontScheme name="Carmenta_PPT_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armenta_Colo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0C32F"/>
      </a:accent1>
      <a:accent2>
        <a:srgbClr val="000000"/>
      </a:accent2>
      <a:accent3>
        <a:srgbClr val="4F8D97"/>
      </a:accent3>
      <a:accent4>
        <a:srgbClr val="C3C8CD"/>
      </a:accent4>
      <a:accent5>
        <a:srgbClr val="56595C"/>
      </a:accent5>
      <a:accent6>
        <a:srgbClr val="DBD7CC"/>
      </a:accent6>
      <a:hlink>
        <a:srgbClr val="0563C1"/>
      </a:hlink>
      <a:folHlink>
        <a:srgbClr val="954F72"/>
      </a:folHlink>
    </a:clrScheme>
    <a:fontScheme name="Carmenta_PPT_Font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2404</TotalTime>
  <Words>2574</Words>
  <Application>Microsoft Office PowerPoint</Application>
  <PresentationFormat>Widescreen</PresentationFormat>
  <Paragraphs>527</Paragraphs>
  <Slides>38</Slides>
  <Notes>12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Cambria Math</vt:lpstr>
      <vt:lpstr>Segoe UI</vt:lpstr>
      <vt:lpstr>Segoe UI Semibold</vt:lpstr>
      <vt:lpstr>Wingdings</vt:lpstr>
      <vt:lpstr>Carmenta </vt:lpstr>
      <vt:lpstr>PowerPoint Presentation</vt:lpstr>
      <vt:lpstr>PowerPoint Presentation</vt:lpstr>
      <vt:lpstr>Results</vt:lpstr>
      <vt:lpstr>Object identification in 3D urban meshes</vt:lpstr>
      <vt:lpstr>Outline:</vt:lpstr>
      <vt:lpstr>Motivation</vt:lpstr>
      <vt:lpstr>Machine Learning overview</vt:lpstr>
      <vt:lpstr>Urban model analysis literature</vt:lpstr>
      <vt:lpstr>Object identification pipeline</vt:lpstr>
      <vt:lpstr>Object identification pipeline</vt:lpstr>
      <vt:lpstr>Input</vt:lpstr>
      <vt:lpstr>Object identification pipeline</vt:lpstr>
      <vt:lpstr>Preprocessing</vt:lpstr>
      <vt:lpstr>Object identification pipeline</vt:lpstr>
      <vt:lpstr>Primary clustering</vt:lpstr>
      <vt:lpstr>Feature extraction</vt:lpstr>
      <vt:lpstr>Feature extraction (2)</vt:lpstr>
      <vt:lpstr>Object identification pipeline</vt:lpstr>
      <vt:lpstr>Elevation image</vt:lpstr>
      <vt:lpstr>Elevation image: ground model </vt:lpstr>
      <vt:lpstr>Elevation image: ground model (2)</vt:lpstr>
      <vt:lpstr>Object identification pipeline</vt:lpstr>
      <vt:lpstr>Mesh segmentation</vt:lpstr>
      <vt:lpstr>Mesh segmentation (2)</vt:lpstr>
      <vt:lpstr>MRF formulation</vt:lpstr>
      <vt:lpstr>Object identification pipeline</vt:lpstr>
      <vt:lpstr>How about both?</vt:lpstr>
      <vt:lpstr>Primary clustering: conclusion</vt:lpstr>
      <vt:lpstr>Demo</vt:lpstr>
      <vt:lpstr>Object identification pipeline</vt:lpstr>
      <vt:lpstr>Postprocessing</vt:lpstr>
      <vt:lpstr>Object identification pipeline</vt:lpstr>
      <vt:lpstr>Object detection</vt:lpstr>
      <vt:lpstr>Object detection: results</vt:lpstr>
      <vt:lpstr>Object identification pipeline</vt:lpstr>
      <vt:lpstr>Object classification</vt:lpstr>
      <vt:lpstr>Conclusion</vt:lpstr>
      <vt:lpstr>Thank you for your attention!</vt:lpstr>
    </vt:vector>
  </TitlesOfParts>
  <Company>Carmenta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Tobias Moberg</dc:creator>
  <cp:lastModifiedBy>Olivier Marion</cp:lastModifiedBy>
  <cp:revision>119</cp:revision>
  <cp:lastPrinted>2017-05-08T11:48:36Z</cp:lastPrinted>
  <dcterms:created xsi:type="dcterms:W3CDTF">2018-11-29T08:30:13Z</dcterms:created>
  <dcterms:modified xsi:type="dcterms:W3CDTF">2018-12-12T06:22:21Z</dcterms:modified>
</cp:coreProperties>
</file>